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3"/>
  </p:notesMasterIdLst>
  <p:sldIdLst>
    <p:sldId id="358" r:id="rId3"/>
    <p:sldId id="287" r:id="rId4"/>
    <p:sldId id="329" r:id="rId5"/>
    <p:sldId id="352" r:id="rId6"/>
    <p:sldId id="327" r:id="rId7"/>
    <p:sldId id="359" r:id="rId8"/>
    <p:sldId id="333" r:id="rId9"/>
    <p:sldId id="291" r:id="rId10"/>
    <p:sldId id="334" r:id="rId11"/>
    <p:sldId id="335" r:id="rId12"/>
    <p:sldId id="357" r:id="rId13"/>
    <p:sldId id="338" r:id="rId14"/>
    <p:sldId id="343" r:id="rId15"/>
    <p:sldId id="355" r:id="rId16"/>
    <p:sldId id="344" r:id="rId17"/>
    <p:sldId id="354" r:id="rId18"/>
    <p:sldId id="351" r:id="rId19"/>
    <p:sldId id="360" r:id="rId20"/>
    <p:sldId id="312" r:id="rId21"/>
    <p:sldId id="30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  <a:srgbClr val="FF3300"/>
    <a:srgbClr val="4472C4"/>
    <a:srgbClr val="FFF2CC"/>
    <a:srgbClr val="D4E1F5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306B4A-8661-7242-ACB3-413E35C4C6F0}" v="65" dt="2021-06-17T14:52:58.3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5"/>
    <p:restoredTop sz="83905"/>
  </p:normalViewPr>
  <p:slideViewPr>
    <p:cSldViewPr snapToGrid="0" snapToObjects="1">
      <p:cViewPr varScale="1">
        <p:scale>
          <a:sx n="87" d="100"/>
          <a:sy n="87" d="100"/>
        </p:scale>
        <p:origin x="1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EEFC5-D728-4031-81F2-853FD9EA8223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B5C61-F892-4FDE-899C-A7FCA2D27E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04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838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As </a:t>
                </a:r>
                <a:r>
                  <a:rPr lang="en-HK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have two variables (</a:t>
                </a:r>
                <a:r>
                  <a:rPr lang="en-HK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 </a:t>
                </a:r>
                <a:r>
                  <a:rPr lang="en-HK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 </a:t>
                </a:r>
                <a:r>
                  <a:rPr lang="en-HK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</a:t>
                </a:r>
                <a:r>
                  <a:rPr lang="en-HK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to be optimized, we use the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</a:t>
                </a:r>
                <a:r>
                  <a:rPr lang="en-US" altLang="zh-CN" sz="1200" dirty="0"/>
                  <a:t>lternating optimization approach to </a:t>
                </a:r>
                <a:r>
                  <a:rPr lang="en-US" altLang="zh-CN" sz="1200" dirty="0">
                    <a:latin typeface="Helvetica" pitchFamily="2" charset="0"/>
                  </a:rPr>
                  <a:t>a</a:t>
                </a:r>
                <a:r>
                  <a:rPr lang="en-US" dirty="0">
                    <a:latin typeface="Helvetica" pitchFamily="2" charset="0"/>
                  </a:rPr>
                  <a:t>lternating update between </a:t>
                </a:r>
                <a:r>
                  <a:rPr lang="en-US" b="1" i="0">
                    <a:latin typeface="Cambria Math" panose="02040503050406030204" pitchFamily="18" charset="0"/>
                  </a:rPr>
                  <a:t>𝑾 </a:t>
                </a:r>
                <a:r>
                  <a:rPr lang="en-US" dirty="0">
                    <a:latin typeface="Helvetica" pitchFamily="2" charset="0"/>
                  </a:rPr>
                  <a:t>and </a:t>
                </a:r>
                <a:r>
                  <a:rPr lang="en-US" b="1" i="0">
                    <a:latin typeface="Cambria Math" panose="02040503050406030204" pitchFamily="18" charset="0"/>
                  </a:rPr>
                  <a:t>𝑭 </a:t>
                </a:r>
                <a:r>
                  <a:rPr lang="en-US" dirty="0">
                    <a:latin typeface="Helvetica" pitchFamily="2" charset="0"/>
                  </a:rPr>
                  <a:t>until convergence.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>
                  <a:latin typeface="Helvetica" pitchFamily="2" charset="0"/>
                </a:endParaRPr>
              </a:p>
              <a:p>
                <a:r>
                  <a:rPr lang="en-US" dirty="0">
                    <a:latin typeface="Helvetica" pitchFamily="2" charset="0"/>
                  </a:rPr>
                  <a:t>To optimize W under federated learning settings, the </a:t>
                </a:r>
                <a:r>
                  <a:rPr lang="en-HK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Alternating Direction Method of Multipliers (ADMM) approach is adopted to update </a:t>
                </a:r>
                <a:r>
                  <a:rPr lang="en-HK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w_i</a:t>
                </a:r>
                <a:r>
                  <a:rPr lang="en-HK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HK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distributedly</a:t>
                </a:r>
                <a:r>
                  <a:rPr lang="en-HK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across nodes without sharing information of data sample. </a:t>
                </a:r>
              </a:p>
              <a:p>
                <a:endParaRPr lang="en-HK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HK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To learn the cluster structure F, the server u</a:t>
                </a:r>
                <a:r>
                  <a:rPr lang="en-HK" dirty="0"/>
                  <a:t>ses the </a:t>
                </a:r>
                <a:r>
                  <a:rPr lang="en-HK" dirty="0" err="1"/>
                  <a:t>Kullback</a:t>
                </a:r>
                <a:r>
                  <a:rPr lang="en-HK" dirty="0"/>
                  <a:t>–</a:t>
                </a:r>
                <a:r>
                  <a:rPr lang="en-HK" dirty="0" err="1"/>
                  <a:t>Leibler</a:t>
                </a:r>
                <a:r>
                  <a:rPr lang="en-HK" dirty="0"/>
                  <a:t> divergence (KLD) of model outputs to measure the similarity of deep learning models.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#</a:t>
                </a:r>
                <a:r>
                  <a:rPr lang="zh-CN" altLang="en-US" dirty="0"/>
                  <a:t>去掉或者简化公式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#depend on each other, couple</a:t>
                </a:r>
                <a:endParaRPr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525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Finally, the update procedure of our framework can be summarized as follows: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For the server update, based on the updated model weights from nodes, the server will first learn the cluster structure F, and then </a:t>
                </a:r>
                <a:r>
                  <a:rPr lang="en-HK" altLang="zh-CN" dirty="0">
                    <a:latin typeface="Helvetica Light" panose="020B0403020202020204" pitchFamily="34" charset="0"/>
                  </a:rPr>
                  <a:t>u</a:t>
                </a:r>
                <a:r>
                  <a:rPr lang="en-HK" dirty="0">
                    <a:latin typeface="Helvetica Light" panose="020B0403020202020204" pitchFamily="34" charset="0"/>
                  </a:rPr>
                  <a:t>pdate the collaborative learning variables </a:t>
                </a:r>
                <a:r>
                  <a:rPr lang="en-US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〖(λ〗_</a:t>
                </a:r>
                <a:r>
                  <a:rPr lang="en-US" i="0" dirty="0" err="1">
                    <a:latin typeface="Cambria Math" panose="02040503050406030204" pitchFamily="18" charset="0"/>
                  </a:rPr>
                  <a:t>i</a:t>
                </a:r>
                <a:r>
                  <a:rPr lang="en-US" i="0" dirty="0">
                    <a:latin typeface="Cambria Math" panose="02040503050406030204" pitchFamily="18" charset="0"/>
                  </a:rPr>
                  <a:t>, z_i</a:t>
                </a:r>
                <a:r>
                  <a:rPr lang="en-US" dirty="0">
                    <a:latin typeface="Helvetica Light" panose="020B0403020202020204" pitchFamily="34" charset="0"/>
                  </a:rPr>
                  <a:t>) for M nodes. Here</a:t>
                </a:r>
                <a:r>
                  <a:rPr lang="en-US" baseline="0" dirty="0">
                    <a:latin typeface="Helvetica Light" panose="020B0403020202020204" pitchFamily="34" charset="0"/>
                  </a:rPr>
                  <a:t> the update of </a:t>
                </a:r>
                <a:r>
                  <a:rPr lang="en-US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〖(λ〗_</a:t>
                </a:r>
                <a:r>
                  <a:rPr lang="en-US" i="0" dirty="0" err="1">
                    <a:latin typeface="Cambria Math" panose="02040503050406030204" pitchFamily="18" charset="0"/>
                  </a:rPr>
                  <a:t>i</a:t>
                </a:r>
                <a:r>
                  <a:rPr lang="en-US" i="0" dirty="0">
                    <a:latin typeface="Cambria Math" panose="02040503050406030204" pitchFamily="18" charset="0"/>
                  </a:rPr>
                  <a:t>, z_i</a:t>
                </a:r>
                <a:r>
                  <a:rPr lang="en-US" dirty="0">
                    <a:latin typeface="Helvetica Light" panose="020B0403020202020204" pitchFamily="34" charset="0"/>
                  </a:rPr>
                  <a:t>)  are based on the model weights W and the cluster relationship F.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>
                  <a:latin typeface="Helvetica Light" panose="020B0403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latin typeface="Helvetica Light" panose="020B0403020202020204" pitchFamily="34" charset="0"/>
                  </a:rPr>
                  <a:t>For the node update, the node </a:t>
                </a:r>
                <a:r>
                  <a:rPr lang="en-US" altLang="zh-CN" dirty="0" err="1">
                    <a:latin typeface="Helvetica Light" panose="020B0403020202020204" pitchFamily="34" charset="0"/>
                  </a:rPr>
                  <a:t>i</a:t>
                </a:r>
                <a:r>
                  <a:rPr lang="en-US" altLang="zh-CN" dirty="0">
                    <a:latin typeface="Helvetica Light" panose="020B0403020202020204" pitchFamily="34" charset="0"/>
                  </a:rPr>
                  <a:t> will update the local model </a:t>
                </a:r>
                <a:r>
                  <a:rPr lang="en-US" altLang="zh-CN" dirty="0" err="1">
                    <a:latin typeface="Helvetica Light" panose="020B0403020202020204" pitchFamily="34" charset="0"/>
                  </a:rPr>
                  <a:t>w_i</a:t>
                </a:r>
                <a:r>
                  <a:rPr lang="en-US" altLang="zh-CN" dirty="0">
                    <a:latin typeface="Helvetica Light" panose="020B0403020202020204" pitchFamily="34" charset="0"/>
                  </a:rPr>
                  <a:t> </a:t>
                </a:r>
                <a:r>
                  <a:rPr lang="en-HK" dirty="0">
                    <a:latin typeface="Helvetica Light" panose="020B0403020202020204" pitchFamily="34" charset="0"/>
                  </a:rPr>
                  <a:t>based on its local data </a:t>
                </a:r>
                <a:r>
                  <a:rPr lang="en-US" dirty="0"/>
                  <a:t>(</a:t>
                </a:r>
                <a:r>
                  <a:rPr lang="en-US" b="1" dirty="0"/>
                  <a:t>x</a:t>
                </a:r>
                <a:r>
                  <a:rPr lang="en-US" b="1" baseline="-25000" dirty="0"/>
                  <a:t>i</a:t>
                </a:r>
                <a:r>
                  <a:rPr lang="en-US" b="1" dirty="0"/>
                  <a:t>, </a:t>
                </a:r>
                <a:r>
                  <a:rPr lang="en-US" b="1" dirty="0" err="1"/>
                  <a:t>y</a:t>
                </a:r>
                <a:r>
                  <a:rPr lang="en-US" b="1" baseline="-25000" dirty="0" err="1"/>
                  <a:t>i</a:t>
                </a:r>
                <a:r>
                  <a:rPr lang="en-US" dirty="0"/>
                  <a:t>) </a:t>
                </a:r>
                <a:r>
                  <a:rPr lang="en-HK" dirty="0">
                    <a:latin typeface="Helvetica Light" panose="020B0403020202020204" pitchFamily="34" charset="0"/>
                  </a:rPr>
                  <a:t>and the collaborative learning variables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:r>
                  <a:rPr lang="en-US" b="1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〖(𝝀〗_</a:t>
                </a:r>
                <a:r>
                  <a:rPr lang="en-US" b="1" i="0" dirty="0" err="1">
                    <a:latin typeface="Cambria Math" panose="02040503050406030204" pitchFamily="18" charset="0"/>
                  </a:rPr>
                  <a:t>𝒊</a:t>
                </a:r>
                <a:r>
                  <a:rPr lang="en-US" b="1" i="0" dirty="0">
                    <a:latin typeface="Cambria Math" panose="02040503050406030204" pitchFamily="18" charset="0"/>
                  </a:rPr>
                  <a:t>, 𝒛_𝒊</a:t>
                </a:r>
                <a:r>
                  <a:rPr lang="en-US" b="1" dirty="0"/>
                  <a:t>),</a:t>
                </a:r>
                <a:r>
                  <a:rPr lang="en-US" b="1" baseline="0" dirty="0"/>
                  <a:t> </a:t>
                </a:r>
                <a:r>
                  <a:rPr lang="en-US" b="0" baseline="0" dirty="0"/>
                  <a:t>so as to improve the model accuracy through learning from similar nodes. </a:t>
                </a:r>
                <a:endParaRPr lang="en-US" altLang="zh-CN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#</a:t>
                </a:r>
                <a:r>
                  <a:rPr lang="zh-CN" altLang="en-US" dirty="0"/>
                  <a:t>不放公式的</a:t>
                </a:r>
                <a:r>
                  <a:rPr lang="en-US" altLang="zh-CN" dirty="0"/>
                  <a:t>notation</a:t>
                </a:r>
                <a:r>
                  <a:rPr lang="zh-CN" altLang="en-US" dirty="0"/>
                  <a:t>，把重要的量表达起来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#</a:t>
                </a:r>
                <a:r>
                  <a:rPr lang="en-US" altLang="zh-CN" dirty="0" err="1"/>
                  <a:t>Lamda_i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z_i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F, weight</a:t>
                </a:r>
                <a:r>
                  <a:rPr lang="zh-CN" altLang="en-US" dirty="0"/>
                  <a:t>有关</a:t>
                </a:r>
                <a:endParaRPr lang="en-HK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#</a:t>
                </a:r>
                <a:r>
                  <a:rPr lang="zh-CN" altLang="en-US" dirty="0"/>
                  <a:t> 提一下</a:t>
                </a:r>
                <a:r>
                  <a:rPr lang="en-US" altLang="zh-CN" dirty="0"/>
                  <a:t>Convergence proof: 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411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601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18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558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508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5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721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515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576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171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B5C61-F892-4FDE-899C-A7FCA2D27E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971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273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i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925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prstClr val="black"/>
              </a:solidFill>
              <a:latin typeface="Helvetica Light" panose="020B0403020202020204" pitchFamily="34" charset="0"/>
              <a:cs typeface="Helvetica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dirty="0"/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682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prstClr val="black"/>
              </a:solidFill>
              <a:latin typeface="Helvetica Light" panose="020B0403020202020204" pitchFamily="34" charset="0"/>
              <a:cs typeface="Helvetica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dirty="0"/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118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488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528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B5C61-F892-4FDE-899C-A7FCA2D27E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061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9FA97-53CA-4237-A6EE-B6E6233EF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F0B46A-D0A3-4902-BC1B-F1A5FABB2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5F9C9D-EB76-47EA-9C39-BFED7A90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D26476-2574-4E14-BCB4-32574A10D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66BAA8-C17B-48DF-B6EF-BA605537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8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1255E-DD85-4C0A-8E2F-566FFF4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8D644D-28A3-4735-96CC-F1F426FAF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B9907E-FF65-4D01-A4C1-1F20FBE7F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3FB6BB-EF88-4F45-AABC-BC11BEE0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9017ED-0657-4E2F-A43E-6F0D7253E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56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C117359-8CF0-4DC7-BB88-D4393471D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FE23D4-18E7-4AA0-9925-F612886F2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0EB975-76A7-4506-AE7C-40B4D475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3AB160-4EAA-4636-9500-755AF1E60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132957-5AD1-4EB6-9C5E-4A60124B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243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8359160C-92F5-4CA3-ADFB-25E541243F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96410" y="1512141"/>
            <a:ext cx="10799180" cy="482131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lang="en-US" altLang="zh-CN" sz="2400" b="0" smtClean="0">
                <a:latin typeface="+mn-lt"/>
                <a:cs typeface="Helvetica" panose="020B0604020202020204" pitchFamily="34" charset="0"/>
              </a:defRPr>
            </a:lvl1pPr>
            <a:lvl2pPr marL="544068" indent="-342900">
              <a:buFont typeface="Arial" panose="020B0604020202020204" pitchFamily="34" charset="0"/>
              <a:buChar char="•"/>
              <a:defRPr lang="en-US" altLang="zh-CN" sz="2200" smtClean="0">
                <a:latin typeface="+mn-lt"/>
                <a:cs typeface="Helvetica" panose="020B0604020202020204" pitchFamily="34" charset="0"/>
              </a:defRPr>
            </a:lvl2pPr>
            <a:lvl3pPr marL="726948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1371600" indent="0">
              <a:buFont typeface="Arial" panose="020B0604020202020204" pitchFamily="34" charset="0"/>
              <a:buNone/>
              <a:defRPr sz="2400">
                <a:latin typeface="+mn-lt"/>
                <a:cs typeface="Helvetica" panose="020B0604020202020204" pitchFamily="34" charset="0"/>
              </a:defRPr>
            </a:lvl4pPr>
            <a:lvl5pPr marL="749808" indent="0">
              <a:buNone/>
              <a:defRPr/>
            </a:lvl5pPr>
          </a:lstStyle>
          <a:p>
            <a:pPr lvl="0"/>
            <a:r>
              <a:rPr lang="en-US" altLang="zh-CN"/>
              <a:t>First </a:t>
            </a:r>
          </a:p>
          <a:p>
            <a:pPr lvl="1"/>
            <a:r>
              <a:rPr lang="en-US" altLang="zh-CN"/>
              <a:t>Second</a:t>
            </a:r>
          </a:p>
          <a:p>
            <a:pPr lvl="2"/>
            <a:r>
              <a:rPr lang="en-US" altLang="zh-CN"/>
              <a:t>Third</a:t>
            </a:r>
          </a:p>
          <a:p>
            <a:pPr lvl="0"/>
            <a:endParaRPr lang="en-US" altLang="zh-CN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6410" y="644918"/>
            <a:ext cx="10799180" cy="684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altLang="zh-CN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71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9FA97-53CA-4237-A6EE-B6E6233EF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F0B46A-D0A3-4902-BC1B-F1A5FABB2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5F9C9D-EB76-47EA-9C39-BFED7A90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D26476-2574-4E14-BCB4-32574A10D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66BAA8-C17B-48DF-B6EF-BA605537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r>
              <a:rPr lang="en-US" altLang="zh-CN" dirty="0"/>
              <a:t>/7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7586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38DC7-3807-4AF8-B5FB-28FD0105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BF5140-2407-49C5-B5E9-2AB8EE7B1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9E3882-6634-48B2-9C5B-E5E906F75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4067FE-5907-44B2-8087-42DE78D7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B5E0A3-FD16-4B0F-AE60-D2FBB0D0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r>
              <a:rPr lang="en-US" altLang="zh-CN" dirty="0"/>
              <a:t>/7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085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CF351-D9CD-42A5-804E-BF814876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AAD506-3BD2-4EB2-8704-FF5BE196F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0A6B46-3F96-4A2E-94CC-C0B31F573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CECD9B-4300-4A6C-A31A-8F2776AE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99571D-B2CC-4B6F-9AA2-A6FA5EF1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r>
              <a:rPr lang="en-US" altLang="zh-CN" dirty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1962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4503FD-80B3-4476-8BE0-CC0A549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CFD38A-A36A-4783-BD5F-EB1C182CA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445804-A51D-4F1E-9362-CAED11647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CF8A8E-CA4B-4C0A-A634-113334B6A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43335F-252A-4FD1-B5CE-7A0D1A8D6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5D17E9-1AC6-4305-9777-57C0001C5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r>
              <a:rPr lang="en-US" altLang="zh-CN" dirty="0"/>
              <a:t>/7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9826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A346C-E94E-47B7-B6E0-87453660D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E5D3C1-B2F8-4DCA-8919-E35221D15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6A32EA-5BCE-4F65-9847-85AA2716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31938D-1E2F-4421-A193-5B79DBCCD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BDFCBB-0103-4915-A294-CA12ED3F4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1417BD-40A7-41E5-834F-16673234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FB9581-B5B7-443C-8455-25879026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23B61E-4807-40AB-8B32-3A001B3A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r>
              <a:rPr lang="en-US" altLang="zh-CN" dirty="0"/>
              <a:t>/7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4320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2DFC4-0B19-41E8-9AF7-8E7452096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707F89-34AC-4531-96D5-08601CB6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FC3451-6876-4476-9052-97FF05725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13C8CF-02C3-493F-8018-B59B5C4A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r>
              <a:rPr lang="en-US" altLang="zh-CN" dirty="0"/>
              <a:t>/7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2694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37D580-F6A8-4FAA-BD59-41D21401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3CCC56-4077-412D-9E95-78E642D5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586938-0132-4A4D-997D-8A857E0F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40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38DC7-3807-4AF8-B5FB-28FD0105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BF5140-2407-49C5-B5E9-2AB8EE7B1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9E3882-6634-48B2-9C5B-E5E906F75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4067FE-5907-44B2-8087-42DE78D7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B5E0A3-FD16-4B0F-AE60-D2FBB0D0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539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56DDD-DD3A-4F48-95F0-A288EAB5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4D5C0D-D7DE-44EB-93AD-058EB465C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9DF7ED-E337-4476-92AD-12DC4D3E7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0525AD-F2A7-4DD0-8FF4-FB812EC05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7D2C46-F392-499F-9564-6C7F5167C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19B0D4-2E9C-4571-A8CA-83619D83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1454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766DA-E852-4298-9F26-F7BE21439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9B27226-F7A7-44EB-B10A-9C199164F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0A7CC9-013E-4ED2-A804-840539F2B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8EEFD6-4EDC-4EE6-9397-0E35D43D9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2A8854-2187-468B-B286-3C5DAF78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F3090A-F4C2-484D-85EE-63C1BA9BB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6315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1255E-DD85-4C0A-8E2F-566FFF4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8D644D-28A3-4735-96CC-F1F426FAF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B9907E-FF65-4D01-A4C1-1F20FBE7F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3FB6BB-EF88-4F45-AABC-BC11BEE0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9017ED-0657-4E2F-A43E-6F0D7253E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060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C117359-8CF0-4DC7-BB88-D4393471D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FE23D4-18E7-4AA0-9925-F612886F2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0EB975-76A7-4506-AE7C-40B4D475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3AB160-4EAA-4636-9500-755AF1E60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132957-5AD1-4EB6-9C5E-4A60124B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680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8359160C-92F5-4CA3-ADFB-25E541243F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96410" y="1512141"/>
            <a:ext cx="10799180" cy="482131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lang="en-US" altLang="zh-CN" sz="2400" b="0" smtClean="0">
                <a:latin typeface="+mn-lt"/>
                <a:cs typeface="Helvetica" panose="020B0604020202020204" pitchFamily="34" charset="0"/>
              </a:defRPr>
            </a:lvl1pPr>
            <a:lvl2pPr marL="544068" indent="-342900">
              <a:buFont typeface="Arial" panose="020B0604020202020204" pitchFamily="34" charset="0"/>
              <a:buChar char="•"/>
              <a:defRPr lang="en-US" altLang="zh-CN" sz="2200" smtClean="0">
                <a:latin typeface="+mn-lt"/>
                <a:cs typeface="Helvetica" panose="020B0604020202020204" pitchFamily="34" charset="0"/>
              </a:defRPr>
            </a:lvl2pPr>
            <a:lvl3pPr marL="726948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1371600" indent="0">
              <a:buFont typeface="Arial" panose="020B0604020202020204" pitchFamily="34" charset="0"/>
              <a:buNone/>
              <a:defRPr sz="2400">
                <a:latin typeface="+mn-lt"/>
                <a:cs typeface="Helvetica" panose="020B0604020202020204" pitchFamily="34" charset="0"/>
              </a:defRPr>
            </a:lvl4pPr>
            <a:lvl5pPr marL="749808" indent="0">
              <a:buNone/>
              <a:defRPr/>
            </a:lvl5pPr>
          </a:lstStyle>
          <a:p>
            <a:pPr lvl="0"/>
            <a:r>
              <a:rPr lang="en-US" altLang="zh-CN" dirty="0"/>
              <a:t>First </a:t>
            </a:r>
          </a:p>
          <a:p>
            <a:pPr lvl="1"/>
            <a:r>
              <a:rPr lang="en-US" altLang="zh-CN" dirty="0"/>
              <a:t>Second</a:t>
            </a:r>
          </a:p>
          <a:p>
            <a:pPr lvl="2"/>
            <a:r>
              <a:rPr lang="en-US" altLang="zh-CN" dirty="0"/>
              <a:t>Third</a:t>
            </a:r>
          </a:p>
          <a:p>
            <a:pPr lvl="0"/>
            <a:endParaRPr lang="en-US" altLang="zh-CN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6410" y="644918"/>
            <a:ext cx="10799180" cy="684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altLang="zh-CN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42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CF351-D9CD-42A5-804E-BF814876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AAD506-3BD2-4EB2-8704-FF5BE196F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0A6B46-3F96-4A2E-94CC-C0B31F573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CECD9B-4300-4A6C-A31A-8F2776AE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99571D-B2CC-4B6F-9AA2-A6FA5EF1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22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4503FD-80B3-4476-8BE0-CC0A549E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CFD38A-A36A-4783-BD5F-EB1C182CA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445804-A51D-4F1E-9362-CAED11647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CF8A8E-CA4B-4C0A-A634-113334B6A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43335F-252A-4FD1-B5CE-7A0D1A8D6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5D17E9-1AC6-4305-9777-57C0001C5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864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A346C-E94E-47B7-B6E0-87453660D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E5D3C1-B2F8-4DCA-8919-E35221D15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6A32EA-5BCE-4F65-9847-85AA2716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31938D-1E2F-4421-A193-5B79DBCCD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BDFCBB-0103-4915-A294-CA12ED3F4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1417BD-40A7-41E5-834F-16673234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FB9581-B5B7-443C-8455-25879026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23B61E-4807-40AB-8B32-3A001B3A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851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2DFC4-0B19-41E8-9AF7-8E7452096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707F89-34AC-4531-96D5-08601CB6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FC3451-6876-4476-9052-97FF05725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13C8CF-02C3-493F-8018-B59B5C4A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65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37D580-F6A8-4FAA-BD59-41D21401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3CCC56-4077-412D-9E95-78E642D5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586938-0132-4A4D-997D-8A857E0F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59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56DDD-DD3A-4F48-95F0-A288EAB5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4D5C0D-D7DE-44EB-93AD-058EB465C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9DF7ED-E337-4476-92AD-12DC4D3E7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0525AD-F2A7-4DD0-8FF4-FB812EC05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7D2C46-F392-499F-9564-6C7F5167C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19B0D4-2E9C-4571-A8CA-83619D83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784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766DA-E852-4298-9F26-F7BE21439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9B27226-F7A7-44EB-B10A-9C199164F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0A7CC9-013E-4ED2-A804-840539F2B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8EEFD6-4EDC-4EE6-9397-0E35D43D9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2A8854-2187-468B-B286-3C5DAF78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F3090A-F4C2-484D-85EE-63C1BA9BB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61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402D16-AD29-4886-8F37-3769A5A1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CB705D-E04A-4419-A614-A0F0339D5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C82AFA-F19F-462D-9EFB-2876545AD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7DFBE6-9558-4B33-B2A4-C7F7D89B8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CE594-46F5-452C-9222-38C473B2B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F2BF6-3760-4C32-8A21-40C121A0393F}" type="slidenum">
              <a:rPr lang="zh-CN" altLang="en-US" smtClean="0"/>
              <a:t>‹#›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398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402D16-AD29-4886-8F37-3769A5A1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CB705D-E04A-4419-A614-A0F0339D5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C82AFA-F19F-462D-9EFB-2876545AD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7DFBE6-9558-4B33-B2A4-C7F7D89B8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CE594-46F5-452C-9222-38C473B2B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F2BF6-3760-4C32-8A21-40C121A0393F}" type="slidenum">
              <a:rPr lang="zh-CN" altLang="en-US" smtClean="0"/>
              <a:t>‹#›</a:t>
            </a:fld>
            <a:r>
              <a:rPr lang="en-US" altLang="zh-CN" dirty="0"/>
              <a:t>/7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478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4" Type="http://schemas.openxmlformats.org/officeDocument/2006/relationships/image" Target="../media/image3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5" Type="http://schemas.openxmlformats.org/officeDocument/2006/relationships/image" Target="../media/image39.png"/><Relationship Id="rId4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4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44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hyperlink" Target="http://aiot.ie.cuhk.edu.hk/" TargetMode="External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svg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5.jpeg"/><Relationship Id="rId4" Type="http://schemas.openxmlformats.org/officeDocument/2006/relationships/image" Target="../media/image10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16.svg"/><Relationship Id="rId11" Type="http://schemas.openxmlformats.org/officeDocument/2006/relationships/image" Target="../media/image21.emf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D122E9-489E-4436-B592-8E9288A06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90307"/>
            <a:ext cx="12192000" cy="1379941"/>
          </a:xfrm>
        </p:spPr>
        <p:txBody>
          <a:bodyPr>
            <a:noAutofit/>
          </a:bodyPr>
          <a:lstStyle/>
          <a:p>
            <a:r>
              <a:rPr lang="en-US" altLang="zh-CN" sz="3600" dirty="0" err="1">
                <a:latin typeface="Helvetica" panose="020B0604020202020204" pitchFamily="34" charset="0"/>
                <a:cs typeface="Helvetica" panose="020B0604020202020204" pitchFamily="34" charset="0"/>
              </a:rPr>
              <a:t>FedDL</a:t>
            </a:r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: Dynamic Layer-wise Federated Learning for Human Activity Recognition 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468B9C0-CD21-4AF0-88CE-D739206D68EE}"/>
              </a:ext>
            </a:extLst>
          </p:cNvPr>
          <p:cNvSpPr txBox="1">
            <a:spLocks/>
          </p:cNvSpPr>
          <p:nvPr/>
        </p:nvSpPr>
        <p:spPr>
          <a:xfrm>
            <a:off x="1254124" y="2928816"/>
            <a:ext cx="9683751" cy="1358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u="sng" dirty="0">
                <a:latin typeface="Helvetica" panose="020B0604020202020204" pitchFamily="34" charset="0"/>
                <a:cs typeface="Helvetica" panose="020B0604020202020204" pitchFamily="34" charset="0"/>
              </a:rPr>
              <a:t>Linlin Tu</a:t>
            </a:r>
            <a:r>
              <a:rPr lang="en-US" altLang="zh-CN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dirty="0" err="1">
                <a:latin typeface="Helvetica" panose="020B0604020202020204" pitchFamily="34" charset="0"/>
                <a:cs typeface="Helvetica" panose="020B0604020202020204" pitchFamily="34" charset="0"/>
              </a:rPr>
              <a:t>Xiaomin</a:t>
            </a:r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 Ouyang</a:t>
            </a:r>
            <a:r>
              <a:rPr lang="en-US" altLang="zh-CN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altLang="zh-CN" dirty="0" err="1">
                <a:latin typeface="Helvetica" panose="020B0604020202020204" pitchFamily="34" charset="0"/>
                <a:cs typeface="Helvetica" panose="020B0604020202020204" pitchFamily="34" charset="0"/>
              </a:rPr>
              <a:t>Jiayu</a:t>
            </a:r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 Zhou</a:t>
            </a:r>
            <a:r>
              <a:rPr lang="en-US" altLang="zh-CN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</a:p>
          <a:p>
            <a:r>
              <a:rPr lang="en-US" altLang="zh-CN" dirty="0" err="1">
                <a:latin typeface="Helvetica" panose="020B0604020202020204" pitchFamily="34" charset="0"/>
                <a:cs typeface="Helvetica" panose="020B0604020202020204" pitchFamily="34" charset="0"/>
              </a:rPr>
              <a:t>Yuze</a:t>
            </a:r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 He</a:t>
            </a:r>
            <a:r>
              <a:rPr lang="en-US" altLang="zh-CN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, and Guoliang Xing</a:t>
            </a:r>
            <a:r>
              <a:rPr lang="en-US" altLang="zh-CN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  <a:p>
            <a:r>
              <a:rPr lang="en-US" altLang="zh-CN" sz="18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Michigan State University, </a:t>
            </a:r>
            <a:r>
              <a:rPr lang="en-US" altLang="zh-CN" sz="18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The Chinese University of Hong Kong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DA4D086-5206-4407-A4E3-056418F5B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BF6-3760-4C32-8A21-40C121A0393F}" type="slidenum">
              <a:rPr lang="zh-CN" altLang="en-US" smtClean="0"/>
              <a:t>1</a:t>
            </a:fld>
            <a:endParaRPr lang="zh-CN" altLang="en-US" dirty="0"/>
          </a:p>
        </p:txBody>
      </p:sp>
      <p:pic>
        <p:nvPicPr>
          <p:cNvPr id="12" name="Picture 2" descr="密西根州立大學校徽">
            <a:extLst>
              <a:ext uri="{FF2B5EF4-FFF2-40B4-BE49-F238E27FC236}">
                <a16:creationId xmlns:a16="http://schemas.microsoft.com/office/drawing/2014/main" id="{C8D3C5DA-86D2-334B-88BD-9FEB5FC98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930" y="4854051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AA424D7-8D5B-6C40-855C-B5B77FDEDAB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71" y="4830865"/>
            <a:ext cx="1978166" cy="1116000"/>
          </a:xfrm>
          <a:prstGeom prst="rect">
            <a:avLst/>
          </a:prstGeom>
        </p:spPr>
      </p:pic>
      <p:pic>
        <p:nvPicPr>
          <p:cNvPr id="3" name="Audio Recording Oct 14, 2021 at 12:03:35 AM" descr="Audio Recording Oct 14, 2021 at 12:03:35 AM">
            <a:hlinkClick r:id="" action="ppaction://media"/>
            <a:extLst>
              <a:ext uri="{FF2B5EF4-FFF2-40B4-BE49-F238E27FC236}">
                <a16:creationId xmlns:a16="http://schemas.microsoft.com/office/drawing/2014/main" id="{2A1805DD-D18A-504C-9872-B3BAC645E1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04282" y="579005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5"/>
    </mc:Choice>
    <mc:Fallback xmlns="">
      <p:transition spd="slow" advTm="7225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20" y="292973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Model Affinity based User Grouping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5595FF-36B3-4B4E-8BD1-7081C4C2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10</a:t>
            </a:fld>
            <a:r>
              <a:rPr lang="en-US" altLang="zh-CN" dirty="0"/>
              <a:t>/21</a:t>
            </a:r>
            <a:endParaRPr lang="zh-CN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4DBDB0-6474-B742-A646-0B428F6EFB4D}"/>
              </a:ext>
            </a:extLst>
          </p:cNvPr>
          <p:cNvSpPr/>
          <p:nvPr/>
        </p:nvSpPr>
        <p:spPr>
          <a:xfrm>
            <a:off x="419320" y="1344110"/>
            <a:ext cx="10934480" cy="1709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Light" panose="020B0403020202020204" pitchFamily="34" charset="0"/>
              </a:rPr>
              <a:t>Directly analyzing the weight matrices (l1/l2-norm-based weight distance) has limitations</a:t>
            </a:r>
            <a:r>
              <a:rPr lang="en-US" sz="2400" dirty="0">
                <a:latin typeface="Helvetica" pitchFamily="2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Helvetica Light" panose="020B0403020202020204" pitchFamily="34" charset="0"/>
              </a:rPr>
              <a:t>Permutable neurons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Helvetica Light" panose="020B0403020202020204" pitchFamily="34" charset="0"/>
              </a:rPr>
              <a:t>Computational-inefficient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4E607A-D85F-2F41-A6F2-6D2AF1FF0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114496"/>
            <a:ext cx="3457324" cy="13993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E8FE255-F931-3545-A1BA-944002A8B0BC}"/>
              </a:ext>
            </a:extLst>
          </p:cNvPr>
          <p:cNvSpPr/>
          <p:nvPr/>
        </p:nvSpPr>
        <p:spPr>
          <a:xfrm>
            <a:off x="419320" y="3190375"/>
            <a:ext cx="10703382" cy="1648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endParaRPr lang="en-US" sz="2000" dirty="0">
              <a:solidFill>
                <a:prstClr val="black"/>
              </a:solidFill>
              <a:latin typeface="Helvetica Light" panose="020B0403020202020204" pitchFamily="34" charset="0"/>
            </a:endParaRPr>
          </a:p>
          <a:p>
            <a:pPr lvl="0"/>
            <a:r>
              <a:rPr lang="en-US" sz="2400" dirty="0">
                <a:solidFill>
                  <a:prstClr val="black"/>
                </a:solidFill>
                <a:latin typeface="Helvetica" pitchFamily="2" charset="0"/>
              </a:rPr>
              <a:t>Model affinities measurement based on </a:t>
            </a:r>
            <a:r>
              <a:rPr lang="en-US" sz="2400" dirty="0" err="1">
                <a:solidFill>
                  <a:srgbClr val="FF0000"/>
                </a:solidFill>
                <a:latin typeface="Helvetica" pitchFamily="2" charset="0"/>
              </a:rPr>
              <a:t>Kullback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–</a:t>
            </a:r>
            <a:r>
              <a:rPr lang="en-US" sz="2400" dirty="0" err="1">
                <a:solidFill>
                  <a:srgbClr val="FF0000"/>
                </a:solidFill>
                <a:latin typeface="Helvetica" pitchFamily="2" charset="0"/>
              </a:rPr>
              <a:t>Leibler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 divergence (KLD)</a:t>
            </a:r>
            <a:r>
              <a:rPr lang="en-US" sz="2400" dirty="0">
                <a:solidFill>
                  <a:prstClr val="black"/>
                </a:solidFill>
                <a:latin typeface="Helvetica" pitchFamily="2" charset="0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</a:rPr>
              <a:t>test all local models on a common sample set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</a:rPr>
              <a:t>measure the KLD of the different model outputs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520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20" y="292973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Intra-group Layer-wise Model Merging</a:t>
            </a:r>
          </a:p>
        </p:txBody>
      </p:sp>
      <p:sp>
        <p:nvSpPr>
          <p:cNvPr id="233" name="矩形 12">
            <a:extLst>
              <a:ext uri="{FF2B5EF4-FFF2-40B4-BE49-F238E27FC236}">
                <a16:creationId xmlns:a16="http://schemas.microsoft.com/office/drawing/2014/main" id="{95862329-3A6C-744E-858B-87F283A41391}"/>
              </a:ext>
            </a:extLst>
          </p:cNvPr>
          <p:cNvSpPr/>
          <p:nvPr/>
        </p:nvSpPr>
        <p:spPr>
          <a:xfrm>
            <a:off x="453595" y="1482318"/>
            <a:ext cx="8543448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Helvetica Light" panose="020B0403020202020204" pitchFamily="34" charset="0"/>
                <a:cs typeface="Helvetica" panose="020B0604020202020204" pitchFamily="34" charset="0"/>
              </a:rPr>
              <a:t>Layer-wise model-merge based on grouping results</a:t>
            </a:r>
            <a:r>
              <a:rPr lang="en-US" altLang="zh-CN" sz="2400" dirty="0">
                <a:latin typeface="Helvetica Light" panose="020B0403020202020204" pitchFamily="34" charset="0"/>
                <a:cs typeface="Helvetica" panose="020B0604020202020204" pitchFamily="34" charset="0"/>
              </a:rPr>
              <a:t>:	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221875A-8F8B-0C45-B92B-B8BDEBCDB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11</a:t>
            </a:fld>
            <a:r>
              <a:rPr lang="en-US" altLang="zh-CN" dirty="0"/>
              <a:t>/21</a:t>
            </a:r>
            <a:endParaRPr lang="zh-CN" alt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3A091B-0D76-944F-BA44-F5BDF0A2A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1" y="2593297"/>
            <a:ext cx="3829437" cy="29417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0E7D13-343B-FB48-99BD-919CE9F09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948" y="2593297"/>
            <a:ext cx="3133182" cy="22554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541D3FF-FDFF-ED4B-A00D-783EFCE8E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2324" y="3086869"/>
            <a:ext cx="3829437" cy="2446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495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17" y="437634"/>
            <a:ext cx="11554966" cy="70327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Helvetica" pitchFamily="2" charset="0"/>
              </a:rPr>
              <a:t>Communication-efficient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9D6C0-240B-E143-9759-211D83C1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12</a:t>
            </a:fld>
            <a:r>
              <a:rPr lang="en-US" altLang="zh-CN" dirty="0"/>
              <a:t>/21</a:t>
            </a:r>
            <a:endParaRPr lang="zh-CN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4A61C9-FA33-AC41-8FCE-F71957FA331E}"/>
              </a:ext>
            </a:extLst>
          </p:cNvPr>
          <p:cNvSpPr/>
          <p:nvPr/>
        </p:nvSpPr>
        <p:spPr>
          <a:xfrm>
            <a:off x="318517" y="1355272"/>
            <a:ext cx="95032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latin typeface="Helvetica Light" panose="020B0403020202020204" pitchFamily="34" charset="0"/>
              </a:rPr>
              <a:t>Reduce the number of parameters that each user uploaded to cloud.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>
                <a:latin typeface="Helvetica Light" panose="020B0403020202020204" pitchFamily="34" charset="0"/>
              </a:rPr>
              <a:t>Upload only the lower layers of local models.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000" dirty="0">
              <a:latin typeface="Helvetica Light" panose="020B0403020202020204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endParaRPr lang="en-US" sz="2000" dirty="0">
              <a:latin typeface="Helvetica Light" panose="020B0403020202020204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endParaRPr lang="en-US" sz="2000" dirty="0">
              <a:latin typeface="Helvetica Light" panose="020B0403020202020204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endParaRPr lang="en-US" sz="2000" dirty="0">
              <a:latin typeface="Helvetica Light" panose="020B0403020202020204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endParaRPr lang="en-US" sz="2000" dirty="0">
              <a:latin typeface="Helvetica Light" panose="020B0403020202020204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endParaRPr lang="en-US" sz="2000" dirty="0">
              <a:latin typeface="Helvetica Light" panose="020B0403020202020204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endParaRPr lang="en-US" sz="2000" dirty="0">
              <a:latin typeface="Helvetica Light" panose="020B0403020202020204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endParaRPr lang="en-US" sz="2000" dirty="0">
              <a:latin typeface="Helvetica Light" panose="020B0403020202020204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endParaRPr lang="en-US" sz="2000" dirty="0">
              <a:latin typeface="Helvetica Light" panose="020B0403020202020204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endParaRPr lang="en-US" sz="2000" dirty="0">
              <a:latin typeface="Helvetica Light" panose="020B04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31C96-9BCD-7D45-9A1C-C0F28863C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941" y="2240036"/>
            <a:ext cx="8610600" cy="23779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6CCA4D-7240-B643-81DB-4991D0F0F3C5}"/>
              </a:ext>
            </a:extLst>
          </p:cNvPr>
          <p:cNvSpPr/>
          <p:nvPr/>
        </p:nvSpPr>
        <p:spPr>
          <a:xfrm>
            <a:off x="4702546" y="4510541"/>
            <a:ext cx="2996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itchFamily="2" charset="0"/>
              </a:rPr>
              <a:t>Communication between users and the server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8D31CB-B74F-9D41-87CA-3D18C3BDA421}"/>
              </a:ext>
            </a:extLst>
          </p:cNvPr>
          <p:cNvSpPr/>
          <p:nvPr/>
        </p:nvSpPr>
        <p:spPr>
          <a:xfrm>
            <a:off x="1613941" y="3537679"/>
            <a:ext cx="8729272" cy="89941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07695E-D57E-B649-9DFF-3C15F6C2AF65}"/>
              </a:ext>
            </a:extLst>
          </p:cNvPr>
          <p:cNvSpPr/>
          <p:nvPr/>
        </p:nvSpPr>
        <p:spPr>
          <a:xfrm>
            <a:off x="318517" y="5538382"/>
            <a:ext cx="95032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itchFamily="2" charset="2"/>
              <a:buChar char="Ø"/>
            </a:pPr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</a:rPr>
              <a:t>Reduce the number of global training rounds.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 err="1">
                <a:solidFill>
                  <a:prstClr val="black"/>
                </a:solidFill>
                <a:latin typeface="Helvetica Light" panose="020B0403020202020204" pitchFamily="34" charset="0"/>
              </a:rPr>
              <a:t>FedDL</a:t>
            </a:r>
            <a:r>
              <a:rPr lang="en-US" sz="2000" dirty="0">
                <a:solidFill>
                  <a:prstClr val="black"/>
                </a:solidFill>
                <a:latin typeface="Helvetica Light" panose="020B0403020202020204" pitchFamily="34" charset="0"/>
              </a:rPr>
              <a:t> converges fast even with a small number of local training rounds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372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20" y="292973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Experiment Setup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FCB747-7FFE-0144-8418-80E2ED2B7F0D}"/>
              </a:ext>
            </a:extLst>
          </p:cNvPr>
          <p:cNvSpPr/>
          <p:nvPr/>
        </p:nvSpPr>
        <p:spPr>
          <a:xfrm>
            <a:off x="290464" y="1228773"/>
            <a:ext cx="8610380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Helvetica" pitchFamily="2" charset="0"/>
                <a:cs typeface="Helvetica" panose="020B0604020202020204" pitchFamily="34" charset="0"/>
              </a:rPr>
              <a:t>Five HAR datasets collected from total </a:t>
            </a:r>
            <a:r>
              <a:rPr lang="en-US" altLang="zh-CN" sz="2400" dirty="0">
                <a:solidFill>
                  <a:srgbClr val="C00000"/>
                </a:solidFill>
                <a:latin typeface="Helvetica" pitchFamily="2" charset="0"/>
                <a:cs typeface="Helvetica" panose="020B0604020202020204" pitchFamily="34" charset="0"/>
              </a:rPr>
              <a:t>178 users</a:t>
            </a:r>
            <a:r>
              <a:rPr lang="en-US" altLang="zh-CN" sz="2400" dirty="0">
                <a:latin typeface="Helvetica" pitchFamily="2" charset="0"/>
                <a:cs typeface="Helvetica" panose="020B0604020202020204" pitchFamily="34" charset="0"/>
              </a:rPr>
              <a:t>:</a:t>
            </a:r>
            <a:endParaRPr lang="fr-FR" altLang="zh-CN" sz="2400" dirty="0">
              <a:latin typeface="Helvetica" pitchFamily="2" charset="0"/>
              <a:cs typeface="Helvetica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84C19F-1C5C-5A41-BC00-47A2302BD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13</a:t>
            </a:fld>
            <a:r>
              <a:rPr lang="en-US" altLang="zh-CN" dirty="0"/>
              <a:t>/21</a:t>
            </a:r>
            <a:endParaRPr lang="zh-CN" altLang="en-US" dirty="0"/>
          </a:p>
        </p:txBody>
      </p: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9FA894AD-E5B4-4448-813F-78CEF419B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439015"/>
              </p:ext>
            </p:extLst>
          </p:nvPr>
        </p:nvGraphicFramePr>
        <p:xfrm>
          <a:off x="290464" y="1661544"/>
          <a:ext cx="11760022" cy="4976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429">
                  <a:extLst>
                    <a:ext uri="{9D8B030D-6E8A-4147-A177-3AD203B41FA5}">
                      <a16:colId xmlns:a16="http://schemas.microsoft.com/office/drawing/2014/main" val="2978266487"/>
                    </a:ext>
                  </a:extLst>
                </a:gridCol>
                <a:gridCol w="4065814">
                  <a:extLst>
                    <a:ext uri="{9D8B030D-6E8A-4147-A177-3AD203B41FA5}">
                      <a16:colId xmlns:a16="http://schemas.microsoft.com/office/drawing/2014/main" val="842222073"/>
                    </a:ext>
                  </a:extLst>
                </a:gridCol>
                <a:gridCol w="939622">
                  <a:extLst>
                    <a:ext uri="{9D8B030D-6E8A-4147-A177-3AD203B41FA5}">
                      <a16:colId xmlns:a16="http://schemas.microsoft.com/office/drawing/2014/main" val="839327695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3010398413"/>
                    </a:ext>
                  </a:extLst>
                </a:gridCol>
                <a:gridCol w="1061357">
                  <a:extLst>
                    <a:ext uri="{9D8B030D-6E8A-4147-A177-3AD203B41FA5}">
                      <a16:colId xmlns:a16="http://schemas.microsoft.com/office/drawing/2014/main" val="460718476"/>
                    </a:ext>
                  </a:extLst>
                </a:gridCol>
                <a:gridCol w="1616529">
                  <a:extLst>
                    <a:ext uri="{9D8B030D-6E8A-4147-A177-3AD203B41FA5}">
                      <a16:colId xmlns:a16="http://schemas.microsoft.com/office/drawing/2014/main" val="806823088"/>
                    </a:ext>
                  </a:extLst>
                </a:gridCol>
              </a:tblGrid>
              <a:tr h="795856"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subjects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records per subject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264195"/>
                  </a:ext>
                </a:extLst>
              </a:tr>
              <a:tr h="795856">
                <a:tc>
                  <a:txBody>
                    <a:bodyPr/>
                    <a:lstStyle/>
                    <a:p>
                      <a:r>
                        <a:rPr lang="en-US" dirty="0"/>
                        <a:t>Human movement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with/without human movement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UWB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 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166539"/>
                  </a:ext>
                </a:extLst>
              </a:tr>
              <a:tr h="557099">
                <a:tc>
                  <a:txBody>
                    <a:bodyPr/>
                    <a:lstStyle/>
                    <a:p>
                      <a:r>
                        <a:rPr lang="en-US" dirty="0"/>
                        <a:t>Hand Gesture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good/ok/victory/stop/fist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 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36x36x1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 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749495"/>
                  </a:ext>
                </a:extLst>
              </a:tr>
              <a:tr h="1034613">
                <a:tc>
                  <a:txBody>
                    <a:bodyPr/>
                    <a:lstStyle/>
                    <a:p>
                      <a:r>
                        <a:rPr lang="en-US" dirty="0"/>
                        <a:t>Activity of Daily Life (ADL) recognition using IMU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walking/hopping/phone calls/waving/typing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100x9x1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 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380789"/>
                  </a:ext>
                </a:extLst>
              </a:tr>
              <a:tr h="795856">
                <a:tc>
                  <a:txBody>
                    <a:bodyPr/>
                    <a:lstStyle/>
                    <a:p>
                      <a:r>
                        <a:rPr lang="en-US" dirty="0"/>
                        <a:t>Human Activity Recognition using IMU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walking-upstairs/ walking-downstair/ walking/sitting /standing/laying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128x3x2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 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165367"/>
                  </a:ext>
                </a:extLst>
              </a:tr>
              <a:tr h="795856">
                <a:tc>
                  <a:txBody>
                    <a:bodyPr/>
                    <a:lstStyle/>
                    <a:p>
                      <a:r>
                        <a:rPr lang="en-US" dirty="0"/>
                        <a:t>Human Activity Recognition using LiDAR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walking/bending/phone calls/sitting/standing/ checking watch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60x30x1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 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0731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8480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20" y="292973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Experiment Setup </a:t>
            </a:r>
          </a:p>
        </p:txBody>
      </p:sp>
      <p:sp>
        <p:nvSpPr>
          <p:cNvPr id="7" name="矩形 12">
            <a:extLst>
              <a:ext uri="{FF2B5EF4-FFF2-40B4-BE49-F238E27FC236}">
                <a16:creationId xmlns:a16="http://schemas.microsoft.com/office/drawing/2014/main" id="{6EFD8E54-2A69-C94F-93BD-2DE6A3CA8D98}"/>
              </a:ext>
            </a:extLst>
          </p:cNvPr>
          <p:cNvSpPr/>
          <p:nvPr/>
        </p:nvSpPr>
        <p:spPr>
          <a:xfrm>
            <a:off x="638544" y="1274338"/>
            <a:ext cx="5610196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Helvetica Light" panose="020B0403020202020204" pitchFamily="34" charset="0"/>
                <a:cs typeface="Helvetica" panose="020B0604020202020204" pitchFamily="34" charset="0"/>
              </a:rPr>
              <a:t>Implementation </a:t>
            </a:r>
            <a:r>
              <a:rPr lang="en-US" altLang="zh-CN" sz="2400" dirty="0">
                <a:latin typeface="Helvetica Light" panose="020B0403020202020204" pitchFamily="34" charset="0"/>
                <a:cs typeface="Helvetica" panose="020B0604020202020204" pitchFamily="34" charset="0"/>
              </a:rPr>
              <a:t>:</a:t>
            </a: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37E363F0-EB92-D54D-A193-62864099FA73}"/>
              </a:ext>
            </a:extLst>
          </p:cNvPr>
          <p:cNvSpPr/>
          <p:nvPr/>
        </p:nvSpPr>
        <p:spPr>
          <a:xfrm>
            <a:off x="6868328" y="1274338"/>
            <a:ext cx="5153363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Helvetica Light" panose="020B0403020202020204" pitchFamily="34" charset="0"/>
                <a:cs typeface="Helvetica" panose="020B0604020202020204" pitchFamily="34" charset="0"/>
              </a:rPr>
              <a:t>Baselines </a:t>
            </a:r>
            <a:r>
              <a:rPr lang="en-US" altLang="zh-CN" sz="2400" dirty="0">
                <a:latin typeface="Helvetica Light" panose="020B0403020202020204" pitchFamily="34" charset="0"/>
                <a:cs typeface="Helvetica" panose="020B0604020202020204" pitchFamily="34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93DD1-F84A-7342-8C5E-7AFAA68DA1B4}"/>
              </a:ext>
            </a:extLst>
          </p:cNvPr>
          <p:cNvSpPr txBox="1"/>
          <p:nvPr/>
        </p:nvSpPr>
        <p:spPr>
          <a:xfrm>
            <a:off x="6868328" y="1900046"/>
            <a:ext cx="5464958" cy="227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2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FedAvg</a:t>
            </a:r>
            <a:r>
              <a:rPr lang="en-US" altLang="zh-CN" sz="2000" dirty="0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 (Federated Averaging)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FedPer</a:t>
            </a:r>
            <a:r>
              <a:rPr lang="en-US" altLang="zh-CN" sz="2000" dirty="0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 (FL with lower layers shared)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pFedMe</a:t>
            </a:r>
            <a:r>
              <a:rPr lang="en-US" altLang="zh-CN" sz="2000" dirty="0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 (Federated Transfer Learning)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Local training</a:t>
            </a:r>
            <a:endParaRPr lang="en-US" altLang="zh-CN" sz="2400" dirty="0">
              <a:solidFill>
                <a:prstClr val="black"/>
              </a:solidFill>
              <a:latin typeface="Helvetica Light" panose="020B0403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925FF-344C-B549-BBE1-7734B161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14</a:t>
            </a:fld>
            <a:r>
              <a:rPr lang="en-US" altLang="zh-CN" dirty="0"/>
              <a:t>/21</a:t>
            </a:r>
            <a:endParaRPr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30182C-1A30-F54A-BF9C-C0F5BE211843}"/>
              </a:ext>
            </a:extLst>
          </p:cNvPr>
          <p:cNvSpPr/>
          <p:nvPr/>
        </p:nvSpPr>
        <p:spPr>
          <a:xfrm>
            <a:off x="772328" y="1900046"/>
            <a:ext cx="6096000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</a:rPr>
              <a:t>Amazon Elastic Compute Cloud (Amazon EC2), with 96 virtual CPUs (3.1 GHz) and 768 GB memory.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Light" panose="020B04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</a:rPr>
              <a:t>Run each user end on one CPU to simulate the federated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Light" panose="020B04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</a:rPr>
              <a:t>socket programming for client-server communication.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Light" panose="020B04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</a:rPr>
              <a:t>learning system: </a:t>
            </a:r>
            <a:r>
              <a:rPr lang="en-US" sz="2000" dirty="0" err="1">
                <a:latin typeface="Helvetica Light" panose="020B0403020202020204" pitchFamily="34" charset="0"/>
              </a:rPr>
              <a:t>Tensorflow</a:t>
            </a:r>
            <a:r>
              <a:rPr lang="en-US" sz="2000" dirty="0">
                <a:latin typeface="Helvetica Light" panose="020B0403020202020204" pitchFamily="34" charset="0"/>
              </a:rPr>
              <a:t>, </a:t>
            </a:r>
            <a:r>
              <a:rPr lang="en-US" sz="2000" dirty="0" err="1">
                <a:latin typeface="Helvetica Light" panose="020B0403020202020204" pitchFamily="34" charset="0"/>
              </a:rPr>
              <a:t>sklearn</a:t>
            </a:r>
            <a:r>
              <a:rPr lang="en-US" sz="2000" dirty="0">
                <a:latin typeface="Helvetica Light" panose="020B0403020202020204" pitchFamily="34" charset="0"/>
              </a:rPr>
              <a:t>, </a:t>
            </a:r>
            <a:r>
              <a:rPr lang="en-US" sz="2000" dirty="0" err="1">
                <a:latin typeface="Helvetica Light" panose="020B0403020202020204" pitchFamily="34" charset="0"/>
              </a:rPr>
              <a:t>numpy</a:t>
            </a:r>
            <a:endParaRPr lang="en-US" sz="2000" dirty="0">
              <a:latin typeface="Helvetica Light" panose="020B04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Light" panose="020B04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Light" panose="020B0403020202020204" pitchFamily="34" charset="0"/>
              </a:rPr>
              <a:t>CNN (2 conv, 2 fc, 1 output); mini-batch SGD;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052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3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20" y="292973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Evaluation: Validation on LiDAR dataset</a:t>
            </a:r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18B69D37-9FFB-0A41-8AB3-AB8A8354D7C4}"/>
              </a:ext>
            </a:extLst>
          </p:cNvPr>
          <p:cNvSpPr/>
          <p:nvPr/>
        </p:nvSpPr>
        <p:spPr>
          <a:xfrm>
            <a:off x="419319" y="1475208"/>
            <a:ext cx="5269107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Helvetica Light" panose="020B0403020202020204" pitchFamily="34" charset="0"/>
                <a:cs typeface="Helvetica" panose="020B0604020202020204" pitchFamily="34" charset="0"/>
              </a:rPr>
              <a:t>On LiDAR dataset: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28596-9AF2-F24F-8450-BCF8CFB0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15</a:t>
            </a:fld>
            <a:r>
              <a:rPr lang="en-US" altLang="zh-CN" dirty="0"/>
              <a:t>/21</a:t>
            </a:r>
            <a:endParaRPr lang="zh-CN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DBAF54-6FE9-CC4E-A486-96B3875696A8}"/>
              </a:ext>
            </a:extLst>
          </p:cNvPr>
          <p:cNvSpPr txBox="1"/>
          <p:nvPr/>
        </p:nvSpPr>
        <p:spPr>
          <a:xfrm>
            <a:off x="530169" y="4145401"/>
            <a:ext cx="5911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>
                <a:latin typeface="Helvetica Light" panose="020B0403020202020204" pitchFamily="34" charset="0"/>
              </a:rPr>
              <a:t>Saves about 42.6% communication overhead compared with </a:t>
            </a:r>
            <a:r>
              <a:rPr lang="en-HK" dirty="0" err="1">
                <a:latin typeface="Helvetica Light" panose="020B0403020202020204" pitchFamily="34" charset="0"/>
              </a:rPr>
              <a:t>FedAvg</a:t>
            </a:r>
            <a:r>
              <a:rPr lang="en-HK" dirty="0">
                <a:latin typeface="Helvetica Light" panose="020B0403020202020204" pitchFamily="34" charset="0"/>
              </a:rPr>
              <a:t> and </a:t>
            </a:r>
            <a:r>
              <a:rPr lang="en-HK" dirty="0" err="1">
                <a:latin typeface="Helvetica Light" panose="020B0403020202020204" pitchFamily="34" charset="0"/>
              </a:rPr>
              <a:t>pFedMe</a:t>
            </a:r>
            <a:r>
              <a:rPr lang="en-HK" dirty="0">
                <a:latin typeface="Helvetica Light" panose="020B0403020202020204" pitchFamily="34" charset="0"/>
              </a:rPr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1B2958-1F66-024A-8A0F-0D413F03B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731" y="1280547"/>
            <a:ext cx="5524500" cy="40706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688492E-8B7E-CD4F-B6C1-319F3B3D20B9}"/>
              </a:ext>
            </a:extLst>
          </p:cNvPr>
          <p:cNvSpPr/>
          <p:nvPr/>
        </p:nvSpPr>
        <p:spPr>
          <a:xfrm>
            <a:off x="10384970" y="1632856"/>
            <a:ext cx="859970" cy="3718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686DD1-2079-314E-9B43-0A494C7096D8}"/>
              </a:ext>
            </a:extLst>
          </p:cNvPr>
          <p:cNvSpPr txBox="1"/>
          <p:nvPr/>
        </p:nvSpPr>
        <p:spPr>
          <a:xfrm>
            <a:off x="530169" y="2435159"/>
            <a:ext cx="591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>
                <a:latin typeface="Helvetica Light" panose="020B0403020202020204" pitchFamily="34" charset="0"/>
              </a:rPr>
              <a:t>Outperform other learning paradigms in accuracy.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72A3C5-00E3-D043-948F-79FF8810820D}"/>
              </a:ext>
            </a:extLst>
          </p:cNvPr>
          <p:cNvCxnSpPr/>
          <p:nvPr/>
        </p:nvCxnSpPr>
        <p:spPr>
          <a:xfrm flipV="1">
            <a:off x="10693563" y="1160419"/>
            <a:ext cx="242784" cy="6295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43EBC50-B84A-6A44-882B-663DF12F0FC1}"/>
                  </a:ext>
                </a:extLst>
              </p:cNvPr>
              <p:cNvSpPr/>
              <p:nvPr/>
            </p:nvSpPr>
            <p:spPr>
              <a:xfrm>
                <a:off x="9318168" y="864233"/>
                <a:ext cx="29935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mean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Helvetica" pitchFamily="2" charset="0"/>
                  </a:rPr>
                  <a:t>=0.98 and 𝐼𝑄𝑅=0.025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43EBC50-B84A-6A44-882B-663DF12F0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168" y="864233"/>
                <a:ext cx="2993573" cy="646331"/>
              </a:xfrm>
              <a:prstGeom prst="rect">
                <a:avLst/>
              </a:prstGeom>
              <a:blipFill>
                <a:blip r:embed="rId5"/>
                <a:stretch>
                  <a:fillRect t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714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1" grpId="0" animBg="1"/>
      <p:bldP spid="22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20" y="292973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Evaluation: Different Datasets</a:t>
            </a:r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18B69D37-9FFB-0A41-8AB3-AB8A8354D7C4}"/>
              </a:ext>
            </a:extLst>
          </p:cNvPr>
          <p:cNvSpPr/>
          <p:nvPr/>
        </p:nvSpPr>
        <p:spPr>
          <a:xfrm>
            <a:off x="302780" y="1356460"/>
            <a:ext cx="5036664" cy="758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Helvetica Light" panose="020B0403020202020204" pitchFamily="34" charset="0"/>
                <a:cs typeface="Helvetica" panose="020B0604020202020204" pitchFamily="34" charset="0"/>
              </a:rPr>
              <a:t>On UWB, Depth images and two IMU datasets: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AAD06-784D-4A4E-8347-B6052E318B03}"/>
              </a:ext>
            </a:extLst>
          </p:cNvPr>
          <p:cNvSpPr txBox="1"/>
          <p:nvPr/>
        </p:nvSpPr>
        <p:spPr>
          <a:xfrm>
            <a:off x="377770" y="3946145"/>
            <a:ext cx="5241365" cy="88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dirty="0">
                <a:latin typeface="Helvetica Light" panose="020B0403020202020204" pitchFamily="34" charset="0"/>
              </a:rPr>
              <a:t>Maintain a relatively low communication overhead.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16F33-2DB7-E141-A6A9-FC403049F8A0}"/>
              </a:ext>
            </a:extLst>
          </p:cNvPr>
          <p:cNvSpPr txBox="1"/>
          <p:nvPr/>
        </p:nvSpPr>
        <p:spPr>
          <a:xfrm>
            <a:off x="377768" y="2377661"/>
            <a:ext cx="5241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>
                <a:latin typeface="Helvetica Light" panose="020B0403020202020204" pitchFamily="34" charset="0"/>
              </a:rPr>
              <a:t>Outperform several learning paradigms in overall accuracy.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5FBD73-F0DC-144B-A6C8-246195A21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16</a:t>
            </a:fld>
            <a:r>
              <a:rPr lang="en-US" altLang="zh-CN" dirty="0"/>
              <a:t>/21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A2C93A-8658-6B4C-AC1E-57FD978CFA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9135" y="1094249"/>
            <a:ext cx="6270086" cy="49200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3DFE896-EB85-9E4D-8BC3-3C565D2C91A8}"/>
              </a:ext>
            </a:extLst>
          </p:cNvPr>
          <p:cNvSpPr/>
          <p:nvPr/>
        </p:nvSpPr>
        <p:spPr>
          <a:xfrm>
            <a:off x="8610600" y="1551214"/>
            <a:ext cx="321128" cy="1469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313A17-4C9B-ED43-AA32-271AFDFB7771}"/>
              </a:ext>
            </a:extLst>
          </p:cNvPr>
          <p:cNvSpPr/>
          <p:nvPr/>
        </p:nvSpPr>
        <p:spPr>
          <a:xfrm>
            <a:off x="8487085" y="4273263"/>
            <a:ext cx="321128" cy="1469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1D60D3-43AA-F34A-9DEA-B950F8286AEB}"/>
              </a:ext>
            </a:extLst>
          </p:cNvPr>
          <p:cNvGrpSpPr/>
          <p:nvPr/>
        </p:nvGrpSpPr>
        <p:grpSpPr>
          <a:xfrm>
            <a:off x="6265889" y="1551212"/>
            <a:ext cx="5461821" cy="4463077"/>
            <a:chOff x="6265889" y="1551212"/>
            <a:chExt cx="5461821" cy="446307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F39443-EC54-D646-801E-238C83C8CF12}"/>
                </a:ext>
              </a:extLst>
            </p:cNvPr>
            <p:cNvSpPr/>
            <p:nvPr/>
          </p:nvSpPr>
          <p:spPr>
            <a:xfrm>
              <a:off x="6265889" y="1551214"/>
              <a:ext cx="1257301" cy="1877786"/>
            </a:xfrm>
            <a:prstGeom prst="rect">
              <a:avLst/>
            </a:prstGeom>
            <a:solidFill>
              <a:schemeClr val="bg2">
                <a:lumMod val="75000"/>
                <a:alpha val="98031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00045C-F5BC-C948-8B41-280D7A5BFF6B}"/>
                </a:ext>
              </a:extLst>
            </p:cNvPr>
            <p:cNvSpPr/>
            <p:nvPr/>
          </p:nvSpPr>
          <p:spPr>
            <a:xfrm>
              <a:off x="8994099" y="1551212"/>
              <a:ext cx="2733611" cy="1877785"/>
            </a:xfrm>
            <a:prstGeom prst="rect">
              <a:avLst/>
            </a:prstGeom>
            <a:solidFill>
              <a:schemeClr val="bg2">
                <a:lumMod val="75000"/>
                <a:alpha val="98031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099B83-E716-ED4C-8A7B-86BB6B6BE1C5}"/>
                </a:ext>
              </a:extLst>
            </p:cNvPr>
            <p:cNvSpPr/>
            <p:nvPr/>
          </p:nvSpPr>
          <p:spPr>
            <a:xfrm>
              <a:off x="6265889" y="3946146"/>
              <a:ext cx="1257301" cy="2068143"/>
            </a:xfrm>
            <a:prstGeom prst="rect">
              <a:avLst/>
            </a:prstGeom>
            <a:solidFill>
              <a:schemeClr val="bg2">
                <a:lumMod val="75000"/>
                <a:alpha val="98031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614B5DB-23F4-FA40-86CF-0303DE89318D}"/>
                </a:ext>
              </a:extLst>
            </p:cNvPr>
            <p:cNvSpPr/>
            <p:nvPr/>
          </p:nvSpPr>
          <p:spPr>
            <a:xfrm>
              <a:off x="8994099" y="4589687"/>
              <a:ext cx="2733611" cy="1424602"/>
            </a:xfrm>
            <a:prstGeom prst="rect">
              <a:avLst/>
            </a:prstGeom>
            <a:solidFill>
              <a:schemeClr val="bg2">
                <a:lumMod val="75000"/>
                <a:alpha val="98031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1219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7" grpId="0"/>
      <p:bldP spid="2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D5F80-26F0-E845-A912-CDC947F169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37"/>
          <a:stretch/>
        </p:blipFill>
        <p:spPr>
          <a:xfrm>
            <a:off x="51462" y="3317858"/>
            <a:ext cx="5832265" cy="2209726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20" y="292973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Evaluation: Scalability </a:t>
            </a:r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18B69D37-9FFB-0A41-8AB3-AB8A8354D7C4}"/>
              </a:ext>
            </a:extLst>
          </p:cNvPr>
          <p:cNvSpPr/>
          <p:nvPr/>
        </p:nvSpPr>
        <p:spPr>
          <a:xfrm>
            <a:off x="419319" y="1415546"/>
            <a:ext cx="5793221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Helvetica Light" panose="020B0403020202020204" pitchFamily="34" charset="0"/>
                <a:cs typeface="Helvetica" panose="020B0604020202020204" pitchFamily="34" charset="0"/>
              </a:rPr>
              <a:t>With the number of nodes increasing: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AAD06-784D-4A4E-8347-B6052E318B03}"/>
              </a:ext>
            </a:extLst>
          </p:cNvPr>
          <p:cNvSpPr txBox="1"/>
          <p:nvPr/>
        </p:nvSpPr>
        <p:spPr>
          <a:xfrm>
            <a:off x="535861" y="2048997"/>
            <a:ext cx="5676679" cy="50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000" dirty="0"/>
              <a:t>Improve model accuracy for most nodes.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B50312-C822-BE46-9F8D-954F4A2B03FF}"/>
              </a:ext>
            </a:extLst>
          </p:cNvPr>
          <p:cNvSpPr/>
          <p:nvPr/>
        </p:nvSpPr>
        <p:spPr>
          <a:xfrm>
            <a:off x="1505678" y="3670732"/>
            <a:ext cx="293729" cy="953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47E73D-1E09-D644-AE06-9EABCB2B2FE8}"/>
              </a:ext>
            </a:extLst>
          </p:cNvPr>
          <p:cNvSpPr txBox="1"/>
          <p:nvPr/>
        </p:nvSpPr>
        <p:spPr>
          <a:xfrm>
            <a:off x="6212540" y="2080383"/>
            <a:ext cx="5676678" cy="968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000" dirty="0">
                <a:latin typeface="Helvetica Light" panose="020B0403020202020204" pitchFamily="34" charset="0"/>
              </a:rPr>
              <a:t>Maintains a relatively low communication overhead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F056E-09F5-1C48-A76D-4B2E5115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17</a:t>
            </a:fld>
            <a:r>
              <a:rPr lang="en-US" altLang="zh-CN" dirty="0"/>
              <a:t>/21</a:t>
            </a:r>
            <a:endParaRPr lang="zh-CN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59D0A0-294F-9A46-99D9-21C216F32947}"/>
              </a:ext>
            </a:extLst>
          </p:cNvPr>
          <p:cNvSpPr/>
          <p:nvPr/>
        </p:nvSpPr>
        <p:spPr>
          <a:xfrm>
            <a:off x="3220203" y="3670732"/>
            <a:ext cx="293729" cy="953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5DA2A2-0345-854F-BD49-A52F7EB48C26}"/>
              </a:ext>
            </a:extLst>
          </p:cNvPr>
          <p:cNvSpPr/>
          <p:nvPr/>
        </p:nvSpPr>
        <p:spPr>
          <a:xfrm>
            <a:off x="4947385" y="3675391"/>
            <a:ext cx="293729" cy="953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498522-35B8-5843-A42A-51AD7AC43F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80"/>
          <a:stretch/>
        </p:blipFill>
        <p:spPr>
          <a:xfrm>
            <a:off x="6096000" y="3129922"/>
            <a:ext cx="5832266" cy="234403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C003E7E-D6B6-6A49-83DD-030BE2B6431C}"/>
              </a:ext>
            </a:extLst>
          </p:cNvPr>
          <p:cNvSpPr/>
          <p:nvPr/>
        </p:nvSpPr>
        <p:spPr>
          <a:xfrm>
            <a:off x="7658101" y="4623118"/>
            <a:ext cx="473529" cy="6020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2B4C777-A573-9D48-9D56-C2DAAB9DC6D5}"/>
              </a:ext>
            </a:extLst>
          </p:cNvPr>
          <p:cNvSpPr/>
          <p:nvPr/>
        </p:nvSpPr>
        <p:spPr>
          <a:xfrm>
            <a:off x="9368641" y="4623118"/>
            <a:ext cx="473529" cy="6020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E322398-24BF-DA4A-A82E-FD760C619102}"/>
              </a:ext>
            </a:extLst>
          </p:cNvPr>
          <p:cNvSpPr/>
          <p:nvPr/>
        </p:nvSpPr>
        <p:spPr>
          <a:xfrm>
            <a:off x="11090282" y="4520695"/>
            <a:ext cx="473529" cy="6881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18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3" grpId="0" animBg="1"/>
      <p:bldP spid="17" grpId="0"/>
      <p:bldP spid="16" grpId="0" animBg="1"/>
      <p:bldP spid="19" grpId="0" animBg="1"/>
      <p:bldP spid="11" grpId="0" animBg="1"/>
      <p:bldP spid="21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20" y="292973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Evaluation: Impact of Local Computation Rounds</a:t>
            </a:r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18B69D37-9FFB-0A41-8AB3-AB8A8354D7C4}"/>
              </a:ext>
            </a:extLst>
          </p:cNvPr>
          <p:cNvSpPr/>
          <p:nvPr/>
        </p:nvSpPr>
        <p:spPr>
          <a:xfrm>
            <a:off x="419319" y="1415546"/>
            <a:ext cx="5793221" cy="758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Helvetica Light" panose="020B0403020202020204" pitchFamily="34" charset="0"/>
                <a:cs typeface="Helvetica" panose="020B0604020202020204" pitchFamily="34" charset="0"/>
              </a:rPr>
              <a:t>With the number of local training rounds (R) increasing: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AAD06-784D-4A4E-8347-B6052E318B03}"/>
              </a:ext>
            </a:extLst>
          </p:cNvPr>
          <p:cNvSpPr txBox="1"/>
          <p:nvPr/>
        </p:nvSpPr>
        <p:spPr>
          <a:xfrm>
            <a:off x="535862" y="2048997"/>
            <a:ext cx="5347866" cy="968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000" dirty="0"/>
              <a:t>A Large number of local training rounds improves the convergency in general.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F056E-09F5-1C48-A76D-4B2E5115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18</a:t>
            </a:fld>
            <a:r>
              <a:rPr lang="en-US" altLang="zh-CN" dirty="0"/>
              <a:t>/21</a:t>
            </a:r>
            <a:endParaRPr lang="zh-CN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FC825-4A4C-F045-AC11-58492765A0C4}"/>
              </a:ext>
            </a:extLst>
          </p:cNvPr>
          <p:cNvSpPr txBox="1"/>
          <p:nvPr/>
        </p:nvSpPr>
        <p:spPr>
          <a:xfrm>
            <a:off x="6096000" y="2048996"/>
            <a:ext cx="5347866" cy="968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000" dirty="0"/>
              <a:t>Converge fast even with a small number of local computation rounds.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21CDF5-9240-6C42-9848-4788DD5BE11D}"/>
              </a:ext>
            </a:extLst>
          </p:cNvPr>
          <p:cNvGrpSpPr/>
          <p:nvPr/>
        </p:nvGrpSpPr>
        <p:grpSpPr>
          <a:xfrm>
            <a:off x="1896096" y="3251995"/>
            <a:ext cx="8190938" cy="3427335"/>
            <a:chOff x="1896096" y="3251995"/>
            <a:chExt cx="8190938" cy="342733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E0D16E-178C-3E4E-A7DA-288791A4FA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857"/>
            <a:stretch/>
          </p:blipFill>
          <p:spPr>
            <a:xfrm>
              <a:off x="1896096" y="3251995"/>
              <a:ext cx="8190938" cy="342733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321636-6A67-A340-BA07-4EA5F9447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1506" r="1814" b="84939"/>
            <a:stretch/>
          </p:blipFill>
          <p:spPr>
            <a:xfrm>
              <a:off x="8496300" y="4789278"/>
              <a:ext cx="1273630" cy="966624"/>
            </a:xfrm>
            <a:prstGeom prst="rect">
              <a:avLst/>
            </a:prstGeom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AFFDA7B6-8E50-E043-80E9-88C0B114B1AA}"/>
              </a:ext>
            </a:extLst>
          </p:cNvPr>
          <p:cNvSpPr/>
          <p:nvPr/>
        </p:nvSpPr>
        <p:spPr>
          <a:xfrm>
            <a:off x="2922813" y="3396342"/>
            <a:ext cx="254324" cy="327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9DE468-550B-9946-A48B-E65E3888C303}"/>
              </a:ext>
            </a:extLst>
          </p:cNvPr>
          <p:cNvSpPr/>
          <p:nvPr/>
        </p:nvSpPr>
        <p:spPr>
          <a:xfrm>
            <a:off x="5834742" y="3345899"/>
            <a:ext cx="254324" cy="327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F6BB25E-EE87-9443-977D-188A2C4658E8}"/>
              </a:ext>
            </a:extLst>
          </p:cNvPr>
          <p:cNvSpPr/>
          <p:nvPr/>
        </p:nvSpPr>
        <p:spPr>
          <a:xfrm>
            <a:off x="8642771" y="3345899"/>
            <a:ext cx="254324" cy="2670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133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15" grpId="0"/>
      <p:bldP spid="20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6B8E82-1098-4429-824D-782A963D556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54620" y="1512142"/>
            <a:ext cx="10944047" cy="483628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latin typeface="Helvetica Light" panose="020B0403020202020204" pitchFamily="34" charset="0"/>
              </a:rPr>
              <a:t>FedDL</a:t>
            </a:r>
            <a:r>
              <a:rPr lang="en-US" altLang="zh-CN" sz="2000" dirty="0">
                <a:latin typeface="Helvetica Light" panose="020B0403020202020204" pitchFamily="34" charset="0"/>
              </a:rPr>
              <a:t>: A dynamic layer-wise federated learning system for human activity recognition.</a:t>
            </a:r>
          </a:p>
          <a:p>
            <a:pPr lvl="2"/>
            <a:endParaRPr lang="en-US" altLang="zh-CN" sz="1050" dirty="0">
              <a:latin typeface="Helvetica Light" panose="020B0403020202020204" pitchFamily="34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036ABD3-E16E-45BE-8242-B733F5B9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20" y="468513"/>
            <a:ext cx="10799180" cy="684311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Conclusion</a:t>
            </a:r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5FA26-7AB9-C44C-8979-B2EA2915464E}"/>
              </a:ext>
            </a:extLst>
          </p:cNvPr>
          <p:cNvSpPr txBox="1"/>
          <p:nvPr/>
        </p:nvSpPr>
        <p:spPr>
          <a:xfrm>
            <a:off x="554620" y="3788317"/>
            <a:ext cx="2143536" cy="4265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>
                <a:solidFill>
                  <a:prstClr val="black"/>
                </a:solidFill>
                <a:latin typeface="HELVETICA LIGHT" panose="020B0403020202020204" pitchFamily="34" charset="0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26C7B-0E31-EA42-A28D-8E499AFE33A6}"/>
              </a:ext>
            </a:extLst>
          </p:cNvPr>
          <p:cNvSpPr txBox="1"/>
          <p:nvPr/>
        </p:nvSpPr>
        <p:spPr>
          <a:xfrm>
            <a:off x="418548" y="2042152"/>
            <a:ext cx="11378711" cy="136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6948" lvl="2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Helvetica Light" panose="020B0403020202020204" pitchFamily="34" charset="0"/>
              </a:rPr>
              <a:t>Captures the similarity of users’ models and generates personalized user models through dynamic layer sharing in an iterative layer-wise manner. </a:t>
            </a:r>
          </a:p>
          <a:p>
            <a:pPr marL="726948" lvl="2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Helvetica Light" panose="020B0403020202020204" pitchFamily="34" charset="0"/>
              </a:rPr>
              <a:t>Optimizes the communication overhead.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02499-2CE3-844D-8E1A-2F93975F1DA7}"/>
              </a:ext>
            </a:extLst>
          </p:cNvPr>
          <p:cNvSpPr txBox="1"/>
          <p:nvPr/>
        </p:nvSpPr>
        <p:spPr>
          <a:xfrm>
            <a:off x="418548" y="4333840"/>
            <a:ext cx="7766870" cy="946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6948" lvl="2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Helvetica Light" panose="020B0403020202020204" pitchFamily="34" charset="0"/>
              </a:rPr>
              <a:t>The trade-off between privacy and utility for correlated users in FL.</a:t>
            </a:r>
          </a:p>
          <a:p>
            <a:pPr marL="726948" lvl="2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Helvetica Light" panose="020B0403020202020204" pitchFamily="34" charset="0"/>
              </a:rPr>
              <a:t>Extend </a:t>
            </a:r>
            <a:r>
              <a:rPr lang="en-US" altLang="zh-CN" dirty="0" err="1">
                <a:solidFill>
                  <a:prstClr val="black"/>
                </a:solidFill>
                <a:latin typeface="Helvetica Light" panose="020B0403020202020204" pitchFamily="34" charset="0"/>
              </a:rPr>
              <a:t>FedDL</a:t>
            </a:r>
            <a:r>
              <a:rPr lang="en-US" altLang="zh-CN" dirty="0">
                <a:solidFill>
                  <a:prstClr val="black"/>
                </a:solidFill>
                <a:latin typeface="Helvetica Light" panose="020B0403020202020204" pitchFamily="34" charset="0"/>
              </a:rPr>
              <a:t> to a wider range of applications.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75F6B6-7789-F84E-B1AE-3417C1F2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19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95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EBF49F1-795A-4BAE-B3FE-3C5B868E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07" y="475078"/>
            <a:ext cx="11237204" cy="684311"/>
          </a:xfrm>
        </p:spPr>
        <p:txBody>
          <a:bodyPr>
            <a:normAutofit/>
          </a:bodyPr>
          <a:lstStyle/>
          <a:p>
            <a:r>
              <a:rPr lang="en-US" altLang="zh-CN" sz="3600"/>
              <a:t>Human Activity Recognition (HAR) </a:t>
            </a:r>
            <a:endParaRPr lang="zh-CN" altLang="en-US" sz="3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1551FC-41DC-DA44-98EB-23B86EAF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2</a:t>
            </a:fld>
            <a:r>
              <a:rPr lang="en-US" altLang="zh-CN" dirty="0"/>
              <a:t>/21</a:t>
            </a:r>
            <a:endParaRPr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8EDC04-02C8-2743-A5E3-8C80FA4B571F}"/>
              </a:ext>
            </a:extLst>
          </p:cNvPr>
          <p:cNvSpPr/>
          <p:nvPr/>
        </p:nvSpPr>
        <p:spPr>
          <a:xfrm>
            <a:off x="361607" y="1521850"/>
            <a:ext cx="434312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Smart home, smart health:</a:t>
            </a:r>
          </a:p>
          <a:p>
            <a:endParaRPr lang="en-US" sz="2400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Helvetica" pitchFamily="2" charset="0"/>
              </a:rPr>
              <a:t>Continuous and long-term monitoring of daily activities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Helvetica" pitchFamily="2" charset="0"/>
              </a:rPr>
              <a:t>Multi-dimensional sensing data (deep learning)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Helvetica" pitchFamily="2" charset="0"/>
              </a:rPr>
              <a:t>Privacy-sensitive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8A9964-5577-0D42-B5A0-54C4E7C99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762" y="1521851"/>
            <a:ext cx="6619568" cy="45397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140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D20C960-0854-40AC-B9F2-F6705AC8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448" y="1549838"/>
            <a:ext cx="3284331" cy="35991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Thanks!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7CB9BE5D-13FE-41C5-8E08-1162107C533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976368" y="902337"/>
            <a:ext cx="6946900" cy="34232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-228600">
              <a:buFont typeface="Arial" panose="020B0604020202020204" pitchFamily="34" charset="0"/>
              <a:buChar char="•"/>
            </a:pPr>
            <a:r>
              <a:rPr lang="en-US" altLang="zh-CN" dirty="0" err="1">
                <a:cs typeface="+mn-cs"/>
              </a:rPr>
              <a:t>FedDL</a:t>
            </a:r>
            <a:r>
              <a:rPr lang="en-US" altLang="zh-CN" dirty="0">
                <a:cs typeface="+mn-cs"/>
              </a:rPr>
              <a:t>: Dynamic Layer-wise Federated Learning for Human Activity Recognition </a:t>
            </a:r>
          </a:p>
          <a:p>
            <a:pPr marL="0" indent="-228600">
              <a:buFont typeface="Arial" panose="020B0604020202020204" pitchFamily="34" charset="0"/>
              <a:buChar char="•"/>
            </a:pPr>
            <a:endParaRPr lang="en-US" altLang="zh-CN" dirty="0">
              <a:cs typeface="+mn-cs"/>
            </a:endParaRPr>
          </a:p>
          <a:p>
            <a:pPr marL="0" indent="-228600">
              <a:buFont typeface="Arial" panose="020B0604020202020204" pitchFamily="34" charset="0"/>
              <a:buChar char="•"/>
            </a:pPr>
            <a:r>
              <a:rPr lang="en-US" altLang="zh-CN" u="sng" dirty="0">
                <a:cs typeface="+mn-cs"/>
              </a:rPr>
              <a:t>Linlin Tu</a:t>
            </a:r>
            <a:r>
              <a:rPr lang="en-US" altLang="zh-CN" dirty="0">
                <a:cs typeface="+mn-cs"/>
              </a:rPr>
              <a:t>, </a:t>
            </a:r>
            <a:r>
              <a:rPr lang="en-US" altLang="zh-CN" dirty="0" err="1">
                <a:cs typeface="+mn-cs"/>
              </a:rPr>
              <a:t>Xiaomin</a:t>
            </a:r>
            <a:r>
              <a:rPr lang="en-US" altLang="zh-CN" dirty="0">
                <a:cs typeface="+mn-cs"/>
              </a:rPr>
              <a:t> Ouyang, </a:t>
            </a:r>
            <a:r>
              <a:rPr lang="en-US" altLang="zh-CN" dirty="0" err="1">
                <a:cs typeface="+mn-cs"/>
              </a:rPr>
              <a:t>Jiayu</a:t>
            </a:r>
            <a:r>
              <a:rPr lang="en-US" altLang="zh-CN" dirty="0">
                <a:cs typeface="+mn-cs"/>
              </a:rPr>
              <a:t> Zhou, </a:t>
            </a:r>
            <a:r>
              <a:rPr lang="en-US" altLang="zh-CN" dirty="0" err="1">
                <a:cs typeface="+mn-cs"/>
              </a:rPr>
              <a:t>Yuze</a:t>
            </a:r>
            <a:r>
              <a:rPr lang="en-US" altLang="zh-CN" dirty="0">
                <a:cs typeface="+mn-cs"/>
              </a:rPr>
              <a:t> He, and Guoliang Xing</a:t>
            </a:r>
          </a:p>
          <a:p>
            <a:pPr marL="0" indent="0">
              <a:buNone/>
            </a:pPr>
            <a:endParaRPr lang="en-US" altLang="zh-CN" baseline="30000" dirty="0">
              <a:cs typeface="+mn-cs"/>
            </a:endParaRPr>
          </a:p>
          <a:p>
            <a:pPr marL="0" indent="-228600">
              <a:buFont typeface="Arial" panose="020B0604020202020204" pitchFamily="34" charset="0"/>
              <a:buChar char="•"/>
            </a:pPr>
            <a:r>
              <a:rPr lang="en-US" altLang="zh-CN" dirty="0">
                <a:cs typeface="+mn-cs"/>
                <a:hlinkClick r:id="rId5"/>
              </a:rPr>
              <a:t>http://aiot.ie.cuhk.edu.hk</a:t>
            </a:r>
            <a:endParaRPr lang="en-US" altLang="zh-CN" dirty="0"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ED2AFC-AAC2-45C0-9640-F47E3B200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359160C-92F5-4CA3-ADFB-25E541243F54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Audio Recording Oct 14, 2021 at 12:49:43 AM" descr="Audio Recording Oct 14, 2021 at 12:49:43 AM">
            <a:hlinkClick r:id="" action="ppaction://media"/>
            <a:extLst>
              <a:ext uri="{FF2B5EF4-FFF2-40B4-BE49-F238E27FC236}">
                <a16:creationId xmlns:a16="http://schemas.microsoft.com/office/drawing/2014/main" id="{89EA4434-0F92-AC4C-8D6B-4B49B0BA15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87211" y="5908675"/>
            <a:ext cx="812800" cy="81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FA8A0-910F-DF49-A03E-77BC04CFE1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0171" y="4794672"/>
            <a:ext cx="1625600" cy="162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85D415-CBB9-0946-883A-DF7C39E55FDB}"/>
              </a:ext>
            </a:extLst>
          </p:cNvPr>
          <p:cNvSpPr txBox="1"/>
          <p:nvPr/>
        </p:nvSpPr>
        <p:spPr>
          <a:xfrm>
            <a:off x="5345596" y="4325620"/>
            <a:ext cx="238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t>visit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t>CUHK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t>AIoT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t> Lab</a:t>
            </a:r>
          </a:p>
        </p:txBody>
      </p:sp>
      <p:pic>
        <p:nvPicPr>
          <p:cNvPr id="17" name="Picture 2" descr="密西根州立大學校徽">
            <a:extLst>
              <a:ext uri="{FF2B5EF4-FFF2-40B4-BE49-F238E27FC236}">
                <a16:creationId xmlns:a16="http://schemas.microsoft.com/office/drawing/2014/main" id="{E6FC0630-02BE-094A-8802-E92BBD82F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789" y="4981824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5AE1389C-2765-3C4E-954A-898725E2F92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117" y="4884746"/>
            <a:ext cx="1978166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57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6144">
        <p159:morph option="byObject"/>
      </p:transition>
    </mc:Choice>
    <mc:Fallback xmlns="">
      <p:transition spd="med" advTm="61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EBF49F1-795A-4BAE-B3FE-3C5B868E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07" y="475078"/>
            <a:ext cx="11237204" cy="684311"/>
          </a:xfrm>
        </p:spPr>
        <p:txBody>
          <a:bodyPr>
            <a:normAutofit/>
          </a:bodyPr>
          <a:lstStyle/>
          <a:p>
            <a:r>
              <a:rPr lang="en-US" altLang="zh-CN" sz="3600"/>
              <a:t>HAR: Current Solutions</a:t>
            </a:r>
            <a:endParaRPr lang="zh-CN" altLang="en-US" sz="3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541360-B823-7443-BA29-F94E42FB99AD}"/>
              </a:ext>
            </a:extLst>
          </p:cNvPr>
          <p:cNvSpPr txBox="1"/>
          <p:nvPr/>
        </p:nvSpPr>
        <p:spPr>
          <a:xfrm>
            <a:off x="410386" y="1252893"/>
            <a:ext cx="302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Centralized Learning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67C8E4E-A162-6E4B-8B5A-1F538AABDC3C}"/>
              </a:ext>
            </a:extLst>
          </p:cNvPr>
          <p:cNvSpPr txBox="1">
            <a:spLocks/>
          </p:cNvSpPr>
          <p:nvPr/>
        </p:nvSpPr>
        <p:spPr>
          <a:xfrm>
            <a:off x="410386" y="1829811"/>
            <a:ext cx="6006417" cy="90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lang="en-US" altLang="zh-CN" sz="2400" b="0" kern="1200" smtClean="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2200" kern="1200" smtClean="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2pPr>
            <a:lvl3pPr marL="72694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2000" dirty="0">
                <a:latin typeface="Helvetica Light" panose="020B0403020202020204" pitchFamily="34" charset="0"/>
                <a:sym typeface="Wingdings 2" panose="05020102010507070707" pitchFamily="18" charset="2"/>
              </a:rPr>
              <a:t>Significant privacy concern (share raw data).</a:t>
            </a:r>
            <a:endParaRPr lang="en-HK" sz="2000" dirty="0">
              <a:solidFill>
                <a:prstClr val="black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46DD2F-2DB6-354F-B1F2-ACAE46FCD3C9}"/>
              </a:ext>
            </a:extLst>
          </p:cNvPr>
          <p:cNvGrpSpPr/>
          <p:nvPr/>
        </p:nvGrpSpPr>
        <p:grpSpPr>
          <a:xfrm>
            <a:off x="2896382" y="4233828"/>
            <a:ext cx="5714218" cy="1399790"/>
            <a:chOff x="3486499" y="4326340"/>
            <a:chExt cx="5714218" cy="1399790"/>
          </a:xfrm>
        </p:grpSpPr>
        <p:pic>
          <p:nvPicPr>
            <p:cNvPr id="19" name="Picture 1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864CBAE-19C3-DC42-94D8-CC2733B20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6499" y="4558588"/>
              <a:ext cx="1499594" cy="1085227"/>
            </a:xfrm>
            <a:prstGeom prst="rect">
              <a:avLst/>
            </a:prstGeom>
          </p:spPr>
        </p:pic>
        <p:pic>
          <p:nvPicPr>
            <p:cNvPr id="21" name="Picture 2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001FDB0-2961-D547-867C-21C344D8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1123" y="4326340"/>
              <a:ext cx="1499594" cy="1085227"/>
            </a:xfrm>
            <a:prstGeom prst="rect">
              <a:avLst/>
            </a:prstGeom>
          </p:spPr>
        </p:pic>
        <p:pic>
          <p:nvPicPr>
            <p:cNvPr id="22" name="Picture 2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A98D7E73-90C8-B046-8934-A78194EC1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853" y="4640903"/>
              <a:ext cx="1499594" cy="1085227"/>
            </a:xfrm>
            <a:prstGeom prst="rect">
              <a:avLst/>
            </a:prstGeom>
          </p:spPr>
        </p:pic>
      </p:grpSp>
      <p:pic>
        <p:nvPicPr>
          <p:cNvPr id="27" name="Graphic 26" descr="Database outline">
            <a:extLst>
              <a:ext uri="{FF2B5EF4-FFF2-40B4-BE49-F238E27FC236}">
                <a16:creationId xmlns:a16="http://schemas.microsoft.com/office/drawing/2014/main" id="{0203239B-AAA3-2646-8046-E25EB88EA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1301" y="4041880"/>
            <a:ext cx="529268" cy="506511"/>
          </a:xfrm>
          <a:prstGeom prst="rect">
            <a:avLst/>
          </a:prstGeom>
        </p:spPr>
      </p:pic>
      <p:pic>
        <p:nvPicPr>
          <p:cNvPr id="28" name="Graphic 27" descr="Database outline">
            <a:extLst>
              <a:ext uri="{FF2B5EF4-FFF2-40B4-BE49-F238E27FC236}">
                <a16:creationId xmlns:a16="http://schemas.microsoft.com/office/drawing/2014/main" id="{481B8366-B8A3-AD46-8ED1-B41D2BED36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02812" y="4447265"/>
            <a:ext cx="529268" cy="506511"/>
          </a:xfrm>
          <a:prstGeom prst="rect">
            <a:avLst/>
          </a:prstGeom>
        </p:spPr>
      </p:pic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DFD71D6C-2EBF-7F47-AF2D-4663029EFA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88357" y="4295135"/>
            <a:ext cx="529268" cy="5065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14C87B2-FE26-CC42-9C9A-B1DB717AE0FA}"/>
              </a:ext>
            </a:extLst>
          </p:cNvPr>
          <p:cNvGrpSpPr/>
          <p:nvPr/>
        </p:nvGrpSpPr>
        <p:grpSpPr>
          <a:xfrm>
            <a:off x="4031968" y="1768286"/>
            <a:ext cx="3519610" cy="2976519"/>
            <a:chOff x="4622085" y="1860798"/>
            <a:chExt cx="3519610" cy="2976519"/>
          </a:xfrm>
        </p:grpSpPr>
        <p:pic>
          <p:nvPicPr>
            <p:cNvPr id="24" name="Graphic 23" descr="Cloud outline">
              <a:extLst>
                <a:ext uri="{FF2B5EF4-FFF2-40B4-BE49-F238E27FC236}">
                  <a16:creationId xmlns:a16="http://schemas.microsoft.com/office/drawing/2014/main" id="{CB52BAE3-612C-9945-8993-E99104696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27087" y="1860798"/>
              <a:ext cx="2678915" cy="2563726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B98CACA-3FDA-2842-BD3C-DEEC3B38CAC0}"/>
                </a:ext>
              </a:extLst>
            </p:cNvPr>
            <p:cNvGrpSpPr/>
            <p:nvPr/>
          </p:nvGrpSpPr>
          <p:grpSpPr>
            <a:xfrm>
              <a:off x="4622085" y="3789880"/>
              <a:ext cx="3519610" cy="1047437"/>
              <a:chOff x="4622085" y="3789880"/>
              <a:chExt cx="3519610" cy="1047437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71A560D-B73D-1541-9864-01E7BD7029BE}"/>
                  </a:ext>
                </a:extLst>
              </p:cNvPr>
              <p:cNvCxnSpPr/>
              <p:nvPr/>
            </p:nvCxnSpPr>
            <p:spPr>
              <a:xfrm flipV="1">
                <a:off x="4622085" y="3815935"/>
                <a:ext cx="763698" cy="77622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B0E72062-3A9D-1E4D-8E3C-FBE7F4D56E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41951" y="3789880"/>
                <a:ext cx="799744" cy="10031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CDE0CCE-4E96-DF45-87F5-79824414E8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64031" y="3815364"/>
                <a:ext cx="15527" cy="10219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31DA665-4FB7-0A47-A63F-9A4D8A35FF51}"/>
                </a:ext>
              </a:extLst>
            </p:cNvPr>
            <p:cNvSpPr txBox="1"/>
            <p:nvPr/>
          </p:nvSpPr>
          <p:spPr>
            <a:xfrm>
              <a:off x="6422921" y="334554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Server</a:t>
              </a: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A16252F-CB5A-7748-86B0-DB1D154CCB24}"/>
              </a:ext>
            </a:extLst>
          </p:cNvPr>
          <p:cNvGrpSpPr>
            <a:grpSpLocks noChangeAspect="1"/>
          </p:cNvGrpSpPr>
          <p:nvPr/>
        </p:nvGrpSpPr>
        <p:grpSpPr>
          <a:xfrm>
            <a:off x="5891903" y="2945503"/>
            <a:ext cx="529264" cy="329223"/>
            <a:chOff x="562755" y="531422"/>
            <a:chExt cx="1506423" cy="968190"/>
          </a:xfrm>
          <a:solidFill>
            <a:schemeClr val="accent2"/>
          </a:solidFill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F858B63-19DC-2745-BB6C-217C7BC41C0F}"/>
                </a:ext>
              </a:extLst>
            </p:cNvPr>
            <p:cNvSpPr/>
            <p:nvPr/>
          </p:nvSpPr>
          <p:spPr>
            <a:xfrm>
              <a:off x="562755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7B1A804-3BB6-5D42-AB59-CA926D755A8B}"/>
                </a:ext>
              </a:extLst>
            </p:cNvPr>
            <p:cNvSpPr/>
            <p:nvPr/>
          </p:nvSpPr>
          <p:spPr>
            <a:xfrm>
              <a:off x="1204830" y="88104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6E4DDA62-FE7E-5B4E-B24A-D2E7A8399BC1}"/>
                </a:ext>
              </a:extLst>
            </p:cNvPr>
            <p:cNvSpPr/>
            <p:nvPr/>
          </p:nvSpPr>
          <p:spPr>
            <a:xfrm>
              <a:off x="568354" y="1200414"/>
              <a:ext cx="255495" cy="255494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05B76F60-00EF-AD42-B864-C6B671C13EDD}"/>
                </a:ext>
              </a:extLst>
            </p:cNvPr>
            <p:cNvSpPr/>
            <p:nvPr/>
          </p:nvSpPr>
          <p:spPr>
            <a:xfrm>
              <a:off x="1210438" y="531422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FCD88EA-9B02-9949-8B80-CD07E1D9AADE}"/>
                </a:ext>
              </a:extLst>
            </p:cNvPr>
            <p:cNvSpPr/>
            <p:nvPr/>
          </p:nvSpPr>
          <p:spPr>
            <a:xfrm>
              <a:off x="1203705" y="1244117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184C502-E1AA-FE4B-81D8-099BCD6FA8A6}"/>
                </a:ext>
              </a:extLst>
            </p:cNvPr>
            <p:cNvSpPr/>
            <p:nvPr/>
          </p:nvSpPr>
          <p:spPr>
            <a:xfrm>
              <a:off x="1813683" y="118528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5A056B5-4089-2645-86CC-232C6869869B}"/>
                </a:ext>
              </a:extLst>
            </p:cNvPr>
            <p:cNvSpPr/>
            <p:nvPr/>
          </p:nvSpPr>
          <p:spPr>
            <a:xfrm>
              <a:off x="1813683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99C54D7F-9AD8-DF41-9B0D-B558CB4A89AA}"/>
                </a:ext>
              </a:extLst>
            </p:cNvPr>
            <p:cNvCxnSpPr>
              <a:cxnSpLocks/>
              <a:stCxn id="207" idx="6"/>
              <a:endCxn id="210" idx="2"/>
            </p:cNvCxnSpPr>
            <p:nvPr/>
          </p:nvCxnSpPr>
          <p:spPr>
            <a:xfrm flipV="1">
              <a:off x="818250" y="659170"/>
              <a:ext cx="392188" cy="127746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A333BE8-4EBD-8940-9F15-5C32E82D304E}"/>
                </a:ext>
              </a:extLst>
            </p:cNvPr>
            <p:cNvCxnSpPr>
              <a:cxnSpLocks/>
              <a:stCxn id="207" idx="6"/>
              <a:endCxn id="208" idx="2"/>
            </p:cNvCxnSpPr>
            <p:nvPr/>
          </p:nvCxnSpPr>
          <p:spPr>
            <a:xfrm>
              <a:off x="818250" y="786917"/>
              <a:ext cx="386581" cy="22187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C75A720C-486E-9044-9DB7-017C5525C004}"/>
                </a:ext>
              </a:extLst>
            </p:cNvPr>
            <p:cNvCxnSpPr>
              <a:cxnSpLocks/>
              <a:stCxn id="208" idx="2"/>
              <a:endCxn id="209" idx="6"/>
            </p:cNvCxnSpPr>
            <p:nvPr/>
          </p:nvCxnSpPr>
          <p:spPr>
            <a:xfrm flipH="1">
              <a:off x="823848" y="1008795"/>
              <a:ext cx="380982" cy="31936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0AB7A56-1A9E-0D42-811F-719E22EFC883}"/>
                </a:ext>
              </a:extLst>
            </p:cNvPr>
            <p:cNvCxnSpPr>
              <a:cxnSpLocks/>
              <a:stCxn id="211" idx="2"/>
              <a:endCxn id="209" idx="6"/>
            </p:cNvCxnSpPr>
            <p:nvPr/>
          </p:nvCxnSpPr>
          <p:spPr>
            <a:xfrm flipH="1" flipV="1">
              <a:off x="823846" y="1328160"/>
              <a:ext cx="379858" cy="4370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D49B503-C866-3D4F-8316-E6086BE2784C}"/>
                </a:ext>
              </a:extLst>
            </p:cNvPr>
            <p:cNvCxnSpPr>
              <a:cxnSpLocks/>
              <a:stCxn id="213" idx="2"/>
              <a:endCxn id="210" idx="6"/>
            </p:cNvCxnSpPr>
            <p:nvPr/>
          </p:nvCxnSpPr>
          <p:spPr>
            <a:xfrm flipH="1" flipV="1">
              <a:off x="1465933" y="659168"/>
              <a:ext cx="347751" cy="127746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1F51D9A9-EB73-684E-9448-49A119D82D83}"/>
                </a:ext>
              </a:extLst>
            </p:cNvPr>
            <p:cNvCxnSpPr>
              <a:cxnSpLocks/>
              <a:stCxn id="211" idx="2"/>
              <a:endCxn id="207" idx="6"/>
            </p:cNvCxnSpPr>
            <p:nvPr/>
          </p:nvCxnSpPr>
          <p:spPr>
            <a:xfrm flipH="1" flipV="1">
              <a:off x="818250" y="786917"/>
              <a:ext cx="385457" cy="584949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D09A5C1-3A6E-0746-BA6A-F0E2F2F6F20C}"/>
                </a:ext>
              </a:extLst>
            </p:cNvPr>
            <p:cNvCxnSpPr>
              <a:cxnSpLocks/>
              <a:stCxn id="210" idx="2"/>
              <a:endCxn id="209" idx="6"/>
            </p:cNvCxnSpPr>
            <p:nvPr/>
          </p:nvCxnSpPr>
          <p:spPr>
            <a:xfrm flipH="1">
              <a:off x="823848" y="659170"/>
              <a:ext cx="386590" cy="668992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0799381-3D06-C846-AE77-1F837E2DCA00}"/>
                </a:ext>
              </a:extLst>
            </p:cNvPr>
            <p:cNvCxnSpPr>
              <a:cxnSpLocks/>
              <a:stCxn id="212" idx="2"/>
              <a:endCxn id="210" idx="6"/>
            </p:cNvCxnSpPr>
            <p:nvPr/>
          </p:nvCxnSpPr>
          <p:spPr>
            <a:xfrm flipH="1" flipV="1">
              <a:off x="1465933" y="659168"/>
              <a:ext cx="347751" cy="65386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44A4B56F-9B4D-3047-91CF-B3C70FB260D9}"/>
                </a:ext>
              </a:extLst>
            </p:cNvPr>
            <p:cNvCxnSpPr>
              <a:cxnSpLocks/>
              <a:stCxn id="213" idx="2"/>
              <a:endCxn id="208" idx="6"/>
            </p:cNvCxnSpPr>
            <p:nvPr/>
          </p:nvCxnSpPr>
          <p:spPr>
            <a:xfrm flipH="1">
              <a:off x="1460325" y="786917"/>
              <a:ext cx="353358" cy="22187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90CD581-0AB3-D14A-B6F1-E9AB40788E9E}"/>
                </a:ext>
              </a:extLst>
            </p:cNvPr>
            <p:cNvCxnSpPr>
              <a:cxnSpLocks/>
              <a:stCxn id="212" idx="2"/>
              <a:endCxn id="208" idx="6"/>
            </p:cNvCxnSpPr>
            <p:nvPr/>
          </p:nvCxnSpPr>
          <p:spPr>
            <a:xfrm flipH="1" flipV="1">
              <a:off x="1460325" y="1008795"/>
              <a:ext cx="353358" cy="304237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B311E0B-AB4E-2047-A3BA-5D907EB57FAB}"/>
                </a:ext>
              </a:extLst>
            </p:cNvPr>
            <p:cNvCxnSpPr>
              <a:cxnSpLocks/>
              <a:stCxn id="213" idx="2"/>
              <a:endCxn id="211" idx="6"/>
            </p:cNvCxnSpPr>
            <p:nvPr/>
          </p:nvCxnSpPr>
          <p:spPr>
            <a:xfrm flipH="1">
              <a:off x="1459199" y="786917"/>
              <a:ext cx="354484" cy="584949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2BCA2C0-8299-6D4E-8C1D-FBC9E20AC477}"/>
                </a:ext>
              </a:extLst>
            </p:cNvPr>
            <p:cNvCxnSpPr>
              <a:cxnSpLocks/>
              <a:stCxn id="212" idx="2"/>
              <a:endCxn id="211" idx="6"/>
            </p:cNvCxnSpPr>
            <p:nvPr/>
          </p:nvCxnSpPr>
          <p:spPr>
            <a:xfrm flipH="1">
              <a:off x="1459199" y="1313032"/>
              <a:ext cx="354484" cy="5883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A431AF7-4091-9D47-AC1B-5D92154FB6DC}"/>
              </a:ext>
            </a:extLst>
          </p:cNvPr>
          <p:cNvSpPr txBox="1"/>
          <p:nvPr/>
        </p:nvSpPr>
        <p:spPr>
          <a:xfrm>
            <a:off x="3403137" y="5792307"/>
            <a:ext cx="4871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How about store the data locally?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2E3-B9A9-6C4B-87EA-690DA6C16F8E}"/>
              </a:ext>
            </a:extLst>
          </p:cNvPr>
          <p:cNvCxnSpPr/>
          <p:nvPr/>
        </p:nvCxnSpPr>
        <p:spPr>
          <a:xfrm>
            <a:off x="5496612" y="3123104"/>
            <a:ext cx="326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848539-29AE-CB4D-9FD9-F8A77C8E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3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135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08385 -0.146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3" y="-731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-0.01484 -0.2699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" y="-1349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22222E-6 L -0.1457 -0.1717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2" y="-858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F1B46B-63BC-4805-AD99-72CF9B0B9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75" y="375576"/>
            <a:ext cx="10799180" cy="68431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Federated Learning (FL)</a:t>
            </a:r>
            <a:endParaRPr lang="zh-CN" altLang="en-US" sz="3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10FA7DB-A5B4-714B-AAFD-5C0265457850}"/>
              </a:ext>
            </a:extLst>
          </p:cNvPr>
          <p:cNvSpPr txBox="1"/>
          <p:nvPr/>
        </p:nvSpPr>
        <p:spPr>
          <a:xfrm>
            <a:off x="361607" y="1290993"/>
            <a:ext cx="891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latin typeface="Helvetica Light" panose="020B0403020202020204" pitchFamily="34" charset="0"/>
              </a:rPr>
              <a:t>- Enables collaboratively training models while keeping the data residing on devices.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3EC7DA-0732-8149-A540-EC377604F141}"/>
              </a:ext>
            </a:extLst>
          </p:cNvPr>
          <p:cNvGrpSpPr/>
          <p:nvPr/>
        </p:nvGrpSpPr>
        <p:grpSpPr>
          <a:xfrm>
            <a:off x="6838177" y="5194897"/>
            <a:ext cx="1315139" cy="457200"/>
            <a:chOff x="7785234" y="5211001"/>
            <a:chExt cx="1315139" cy="457200"/>
          </a:xfrm>
        </p:grpSpPr>
        <p:pic>
          <p:nvPicPr>
            <p:cNvPr id="27" name="Graphic 26" descr="Database outline">
              <a:extLst>
                <a:ext uri="{FF2B5EF4-FFF2-40B4-BE49-F238E27FC236}">
                  <a16:creationId xmlns:a16="http://schemas.microsoft.com/office/drawing/2014/main" id="{AD3FA544-9FA5-BF4B-B6F9-784973145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85234" y="5211001"/>
              <a:ext cx="457200" cy="457200"/>
            </a:xfrm>
            <a:prstGeom prst="rect">
              <a:avLst/>
            </a:prstGeom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984F6CF-ECB2-1145-B7F9-F4F6529987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03033" y="5262536"/>
              <a:ext cx="497340" cy="323265"/>
              <a:chOff x="562755" y="531419"/>
              <a:chExt cx="1506423" cy="968182"/>
            </a:xfrm>
            <a:solidFill>
              <a:srgbClr val="FF0000"/>
            </a:solidFill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CFA8F5B-E39C-F34E-8D11-A1A5AC61210B}"/>
                  </a:ext>
                </a:extLst>
              </p:cNvPr>
              <p:cNvSpPr/>
              <p:nvPr/>
            </p:nvSpPr>
            <p:spPr>
              <a:xfrm>
                <a:off x="562755" y="659165"/>
                <a:ext cx="255496" cy="255492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ED927F1-0C4B-CC45-AC7F-7B125D95768A}"/>
                  </a:ext>
                </a:extLst>
              </p:cNvPr>
              <p:cNvSpPr/>
              <p:nvPr/>
            </p:nvSpPr>
            <p:spPr>
              <a:xfrm>
                <a:off x="1204831" y="881042"/>
                <a:ext cx="255496" cy="255492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CDEEB82-B9B1-6F47-86A8-2D35106E7285}"/>
                  </a:ext>
                </a:extLst>
              </p:cNvPr>
              <p:cNvSpPr/>
              <p:nvPr/>
            </p:nvSpPr>
            <p:spPr>
              <a:xfrm>
                <a:off x="568353" y="1200405"/>
                <a:ext cx="255496" cy="255492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6F0A1C8B-8C0C-D743-A3C4-561CFF3E4D73}"/>
                  </a:ext>
                </a:extLst>
              </p:cNvPr>
              <p:cNvSpPr/>
              <p:nvPr/>
            </p:nvSpPr>
            <p:spPr>
              <a:xfrm>
                <a:off x="1210438" y="531419"/>
                <a:ext cx="255496" cy="255492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ED825978-99EA-E548-92D0-C3B6D8C2DCCA}"/>
                  </a:ext>
                </a:extLst>
              </p:cNvPr>
              <p:cNvSpPr/>
              <p:nvPr/>
            </p:nvSpPr>
            <p:spPr>
              <a:xfrm>
                <a:off x="1203704" y="1244109"/>
                <a:ext cx="255496" cy="255492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ED12871B-3B0C-F042-A5DF-3DD3C1837234}"/>
                  </a:ext>
                </a:extLst>
              </p:cNvPr>
              <p:cNvSpPr/>
              <p:nvPr/>
            </p:nvSpPr>
            <p:spPr>
              <a:xfrm>
                <a:off x="1813682" y="1185278"/>
                <a:ext cx="255496" cy="255492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291A41B-8A28-A14C-90CE-5170560ABAA6}"/>
                  </a:ext>
                </a:extLst>
              </p:cNvPr>
              <p:cNvSpPr/>
              <p:nvPr/>
            </p:nvSpPr>
            <p:spPr>
              <a:xfrm>
                <a:off x="1813682" y="659165"/>
                <a:ext cx="255496" cy="255492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9DAFF90-A90C-8644-BC8C-A4BFD15F2843}"/>
                  </a:ext>
                </a:extLst>
              </p:cNvPr>
              <p:cNvCxnSpPr>
                <a:cxnSpLocks/>
                <a:stCxn id="78" idx="6"/>
                <a:endCxn id="81" idx="2"/>
              </p:cNvCxnSpPr>
              <p:nvPr/>
            </p:nvCxnSpPr>
            <p:spPr>
              <a:xfrm flipV="1">
                <a:off x="818251" y="659165"/>
                <a:ext cx="392187" cy="127746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2E74DA4-BF96-844B-A94D-639692D2ACA3}"/>
                  </a:ext>
                </a:extLst>
              </p:cNvPr>
              <p:cNvCxnSpPr>
                <a:cxnSpLocks/>
                <a:stCxn id="78" idx="6"/>
                <a:endCxn id="79" idx="2"/>
              </p:cNvCxnSpPr>
              <p:nvPr/>
            </p:nvCxnSpPr>
            <p:spPr>
              <a:xfrm>
                <a:off x="818251" y="786911"/>
                <a:ext cx="386580" cy="221876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D1F8CC4-65B6-9C49-9FD6-EC15E5E26528}"/>
                  </a:ext>
                </a:extLst>
              </p:cNvPr>
              <p:cNvCxnSpPr>
                <a:cxnSpLocks/>
                <a:stCxn id="79" idx="2"/>
                <a:endCxn id="80" idx="6"/>
              </p:cNvCxnSpPr>
              <p:nvPr/>
            </p:nvCxnSpPr>
            <p:spPr>
              <a:xfrm flipH="1">
                <a:off x="823849" y="1008788"/>
                <a:ext cx="380982" cy="319364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5D33EF3-4DAA-B04A-AACB-0956DA247EFA}"/>
                  </a:ext>
                </a:extLst>
              </p:cNvPr>
              <p:cNvCxnSpPr>
                <a:cxnSpLocks/>
                <a:stCxn id="82" idx="2"/>
                <a:endCxn id="80" idx="6"/>
              </p:cNvCxnSpPr>
              <p:nvPr/>
            </p:nvCxnSpPr>
            <p:spPr>
              <a:xfrm flipH="1" flipV="1">
                <a:off x="823845" y="1328152"/>
                <a:ext cx="379859" cy="43703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AAF6D18-2415-CF4C-AED9-9C0B89DCDE5A}"/>
                  </a:ext>
                </a:extLst>
              </p:cNvPr>
              <p:cNvCxnSpPr>
                <a:cxnSpLocks/>
                <a:stCxn id="84" idx="2"/>
                <a:endCxn id="81" idx="6"/>
              </p:cNvCxnSpPr>
              <p:nvPr/>
            </p:nvCxnSpPr>
            <p:spPr>
              <a:xfrm flipH="1" flipV="1">
                <a:off x="1465933" y="659165"/>
                <a:ext cx="347752" cy="127746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E479BC9-246C-1E47-95C3-BBF5E6925110}"/>
                  </a:ext>
                </a:extLst>
              </p:cNvPr>
              <p:cNvCxnSpPr>
                <a:cxnSpLocks/>
                <a:stCxn id="82" idx="2"/>
                <a:endCxn id="78" idx="6"/>
              </p:cNvCxnSpPr>
              <p:nvPr/>
            </p:nvCxnSpPr>
            <p:spPr>
              <a:xfrm flipH="1" flipV="1">
                <a:off x="818251" y="786911"/>
                <a:ext cx="385456" cy="584944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47D9015-5D72-8145-A7FF-9130C1A4B1DC}"/>
                  </a:ext>
                </a:extLst>
              </p:cNvPr>
              <p:cNvCxnSpPr>
                <a:cxnSpLocks/>
                <a:stCxn id="81" idx="2"/>
                <a:endCxn id="80" idx="6"/>
              </p:cNvCxnSpPr>
              <p:nvPr/>
            </p:nvCxnSpPr>
            <p:spPr>
              <a:xfrm flipH="1">
                <a:off x="823849" y="659165"/>
                <a:ext cx="386589" cy="668987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2E65689-0705-3446-8AB9-0FC2576C2A4E}"/>
                  </a:ext>
                </a:extLst>
              </p:cNvPr>
              <p:cNvCxnSpPr>
                <a:cxnSpLocks/>
                <a:stCxn id="83" idx="2"/>
                <a:endCxn id="81" idx="6"/>
              </p:cNvCxnSpPr>
              <p:nvPr/>
            </p:nvCxnSpPr>
            <p:spPr>
              <a:xfrm flipH="1" flipV="1">
                <a:off x="1465933" y="659165"/>
                <a:ext cx="347752" cy="653859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7712418-738A-5641-936E-2283EFB8422A}"/>
                  </a:ext>
                </a:extLst>
              </p:cNvPr>
              <p:cNvCxnSpPr>
                <a:cxnSpLocks/>
                <a:stCxn id="84" idx="2"/>
                <a:endCxn id="79" idx="6"/>
              </p:cNvCxnSpPr>
              <p:nvPr/>
            </p:nvCxnSpPr>
            <p:spPr>
              <a:xfrm flipH="1">
                <a:off x="1460324" y="786911"/>
                <a:ext cx="353358" cy="221877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A13CE96-CDDA-714D-B32C-AC5957E14D8C}"/>
                  </a:ext>
                </a:extLst>
              </p:cNvPr>
              <p:cNvCxnSpPr>
                <a:cxnSpLocks/>
                <a:stCxn id="83" idx="2"/>
                <a:endCxn id="79" idx="6"/>
              </p:cNvCxnSpPr>
              <p:nvPr/>
            </p:nvCxnSpPr>
            <p:spPr>
              <a:xfrm flipH="1" flipV="1">
                <a:off x="1460324" y="1008788"/>
                <a:ext cx="353358" cy="304233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AC56FA34-B865-E14B-A0A3-44F4188917CA}"/>
                  </a:ext>
                </a:extLst>
              </p:cNvPr>
              <p:cNvCxnSpPr>
                <a:cxnSpLocks/>
                <a:stCxn id="84" idx="2"/>
                <a:endCxn id="82" idx="6"/>
              </p:cNvCxnSpPr>
              <p:nvPr/>
            </p:nvCxnSpPr>
            <p:spPr>
              <a:xfrm flipH="1">
                <a:off x="1459200" y="786911"/>
                <a:ext cx="354485" cy="584944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FE8C008-B3EF-4442-86F4-5D1A6B11248A}"/>
                  </a:ext>
                </a:extLst>
              </p:cNvPr>
              <p:cNvCxnSpPr>
                <a:cxnSpLocks/>
                <a:stCxn id="83" idx="2"/>
                <a:endCxn id="82" idx="6"/>
              </p:cNvCxnSpPr>
              <p:nvPr/>
            </p:nvCxnSpPr>
            <p:spPr>
              <a:xfrm flipH="1">
                <a:off x="1459200" y="1313033"/>
                <a:ext cx="354485" cy="58834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FED584B5-B6E2-2044-AE54-E5C939B1AB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7875" y="5439601"/>
              <a:ext cx="36961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89E1308-960A-654B-89CE-2FA6F46F2F4D}"/>
              </a:ext>
            </a:extLst>
          </p:cNvPr>
          <p:cNvGrpSpPr/>
          <p:nvPr/>
        </p:nvGrpSpPr>
        <p:grpSpPr>
          <a:xfrm>
            <a:off x="4500873" y="5278082"/>
            <a:ext cx="1320891" cy="457200"/>
            <a:chOff x="5447930" y="5468362"/>
            <a:chExt cx="1320891" cy="457200"/>
          </a:xfrm>
        </p:grpSpPr>
        <p:pic>
          <p:nvPicPr>
            <p:cNvPr id="26" name="Graphic 25" descr="Database outline">
              <a:extLst>
                <a:ext uri="{FF2B5EF4-FFF2-40B4-BE49-F238E27FC236}">
                  <a16:creationId xmlns:a16="http://schemas.microsoft.com/office/drawing/2014/main" id="{52C28506-1C59-EF45-88AB-860E6F234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7930" y="5468362"/>
              <a:ext cx="457200" cy="457200"/>
            </a:xfrm>
            <a:prstGeom prst="rect">
              <a:avLst/>
            </a:prstGeom>
          </p:spPr>
        </p:pic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C0825D0-EBEC-E148-B5BC-1D959A0AD3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71481" y="5551466"/>
              <a:ext cx="497340" cy="323265"/>
              <a:chOff x="562755" y="531422"/>
              <a:chExt cx="1506423" cy="968190"/>
            </a:xfrm>
            <a:solidFill>
              <a:schemeClr val="accent5"/>
            </a:solidFill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B788AE4C-706D-0C4B-AF38-4CD5B99985EB}"/>
                  </a:ext>
                </a:extLst>
              </p:cNvPr>
              <p:cNvSpPr/>
              <p:nvPr/>
            </p:nvSpPr>
            <p:spPr>
              <a:xfrm>
                <a:off x="562755" y="659168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629A0B0-3303-EB4E-97CC-540DDF93B459}"/>
                  </a:ext>
                </a:extLst>
              </p:cNvPr>
              <p:cNvSpPr/>
              <p:nvPr/>
            </p:nvSpPr>
            <p:spPr>
              <a:xfrm>
                <a:off x="1204830" y="881046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4569064-7BBD-EB41-9591-3661D3A54EA8}"/>
                  </a:ext>
                </a:extLst>
              </p:cNvPr>
              <p:cNvSpPr/>
              <p:nvPr/>
            </p:nvSpPr>
            <p:spPr>
              <a:xfrm>
                <a:off x="568354" y="1200414"/>
                <a:ext cx="255495" cy="255494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ED11516-DA41-9849-8D2C-8B370DDB9434}"/>
                  </a:ext>
                </a:extLst>
              </p:cNvPr>
              <p:cNvSpPr/>
              <p:nvPr/>
            </p:nvSpPr>
            <p:spPr>
              <a:xfrm>
                <a:off x="1210438" y="531422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587E1D9-B979-C04C-99D2-510B73B48889}"/>
                  </a:ext>
                </a:extLst>
              </p:cNvPr>
              <p:cNvSpPr/>
              <p:nvPr/>
            </p:nvSpPr>
            <p:spPr>
              <a:xfrm>
                <a:off x="1203705" y="1244117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382971F9-293C-8440-A787-B8C1AD83ED92}"/>
                  </a:ext>
                </a:extLst>
              </p:cNvPr>
              <p:cNvSpPr/>
              <p:nvPr/>
            </p:nvSpPr>
            <p:spPr>
              <a:xfrm>
                <a:off x="1813683" y="1185286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281DF723-293E-144E-81EE-DB5EF69E8095}"/>
                  </a:ext>
                </a:extLst>
              </p:cNvPr>
              <p:cNvSpPr/>
              <p:nvPr/>
            </p:nvSpPr>
            <p:spPr>
              <a:xfrm>
                <a:off x="1813683" y="659168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4364F79D-19E4-D84E-9F0B-02EDE4369CFD}"/>
                  </a:ext>
                </a:extLst>
              </p:cNvPr>
              <p:cNvCxnSpPr>
                <a:cxnSpLocks/>
                <a:stCxn id="98" idx="6"/>
                <a:endCxn id="101" idx="2"/>
              </p:cNvCxnSpPr>
              <p:nvPr/>
            </p:nvCxnSpPr>
            <p:spPr>
              <a:xfrm flipV="1">
                <a:off x="818250" y="659170"/>
                <a:ext cx="392188" cy="127746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9DC5AF2-8457-C44F-BF51-CDCA3235E1AC}"/>
                  </a:ext>
                </a:extLst>
              </p:cNvPr>
              <p:cNvCxnSpPr>
                <a:cxnSpLocks/>
                <a:stCxn id="98" idx="6"/>
                <a:endCxn id="99" idx="2"/>
              </p:cNvCxnSpPr>
              <p:nvPr/>
            </p:nvCxnSpPr>
            <p:spPr>
              <a:xfrm>
                <a:off x="818250" y="786917"/>
                <a:ext cx="386581" cy="221878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A289CA4-69EE-8947-B932-4DC9D0FE8EB1}"/>
                  </a:ext>
                </a:extLst>
              </p:cNvPr>
              <p:cNvCxnSpPr>
                <a:cxnSpLocks/>
                <a:stCxn id="99" idx="2"/>
                <a:endCxn id="100" idx="6"/>
              </p:cNvCxnSpPr>
              <p:nvPr/>
            </p:nvCxnSpPr>
            <p:spPr>
              <a:xfrm flipH="1">
                <a:off x="823848" y="1008795"/>
                <a:ext cx="380982" cy="319368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075F63E9-A2D5-8D46-AB7A-A31364D33273}"/>
                  </a:ext>
                </a:extLst>
              </p:cNvPr>
              <p:cNvCxnSpPr>
                <a:cxnSpLocks/>
                <a:stCxn id="102" idx="2"/>
                <a:endCxn id="100" idx="6"/>
              </p:cNvCxnSpPr>
              <p:nvPr/>
            </p:nvCxnSpPr>
            <p:spPr>
              <a:xfrm flipH="1" flipV="1">
                <a:off x="823846" y="1328160"/>
                <a:ext cx="379858" cy="43704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436BF33-3276-5A4E-AB23-14E2A162C5F8}"/>
                  </a:ext>
                </a:extLst>
              </p:cNvPr>
              <p:cNvCxnSpPr>
                <a:cxnSpLocks/>
                <a:stCxn id="104" idx="2"/>
                <a:endCxn id="101" idx="6"/>
              </p:cNvCxnSpPr>
              <p:nvPr/>
            </p:nvCxnSpPr>
            <p:spPr>
              <a:xfrm flipH="1" flipV="1">
                <a:off x="1465933" y="659168"/>
                <a:ext cx="347751" cy="127746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22D72AF-0A4D-3C4B-B0B8-3C00D33417D9}"/>
                  </a:ext>
                </a:extLst>
              </p:cNvPr>
              <p:cNvCxnSpPr>
                <a:cxnSpLocks/>
                <a:stCxn id="102" idx="2"/>
                <a:endCxn id="98" idx="6"/>
              </p:cNvCxnSpPr>
              <p:nvPr/>
            </p:nvCxnSpPr>
            <p:spPr>
              <a:xfrm flipH="1" flipV="1">
                <a:off x="818250" y="786917"/>
                <a:ext cx="385457" cy="584949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BE8B638E-B270-9749-A907-536306EDB72E}"/>
                  </a:ext>
                </a:extLst>
              </p:cNvPr>
              <p:cNvCxnSpPr>
                <a:cxnSpLocks/>
                <a:stCxn id="101" idx="2"/>
                <a:endCxn id="100" idx="6"/>
              </p:cNvCxnSpPr>
              <p:nvPr/>
            </p:nvCxnSpPr>
            <p:spPr>
              <a:xfrm flipH="1">
                <a:off x="823848" y="659170"/>
                <a:ext cx="386590" cy="668992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7E1351B7-6A7C-5A46-A0FC-6E9318175EA0}"/>
                  </a:ext>
                </a:extLst>
              </p:cNvPr>
              <p:cNvCxnSpPr>
                <a:cxnSpLocks/>
                <a:stCxn id="103" idx="2"/>
                <a:endCxn id="101" idx="6"/>
              </p:cNvCxnSpPr>
              <p:nvPr/>
            </p:nvCxnSpPr>
            <p:spPr>
              <a:xfrm flipH="1" flipV="1">
                <a:off x="1465933" y="659168"/>
                <a:ext cx="347751" cy="653864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4021E2B-5C0B-3D46-8042-62B5944081A4}"/>
                  </a:ext>
                </a:extLst>
              </p:cNvPr>
              <p:cNvCxnSpPr>
                <a:cxnSpLocks/>
                <a:stCxn id="104" idx="2"/>
                <a:endCxn id="99" idx="6"/>
              </p:cNvCxnSpPr>
              <p:nvPr/>
            </p:nvCxnSpPr>
            <p:spPr>
              <a:xfrm flipH="1">
                <a:off x="1460325" y="786917"/>
                <a:ext cx="353358" cy="221878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782E352-B44E-A046-A622-FF38CE0E42CA}"/>
                  </a:ext>
                </a:extLst>
              </p:cNvPr>
              <p:cNvCxnSpPr>
                <a:cxnSpLocks/>
                <a:stCxn id="103" idx="2"/>
                <a:endCxn id="99" idx="6"/>
              </p:cNvCxnSpPr>
              <p:nvPr/>
            </p:nvCxnSpPr>
            <p:spPr>
              <a:xfrm flipH="1" flipV="1">
                <a:off x="1460325" y="1008795"/>
                <a:ext cx="353358" cy="304237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6385894-6AB7-A145-B163-0BC6CD9BD75E}"/>
                  </a:ext>
                </a:extLst>
              </p:cNvPr>
              <p:cNvCxnSpPr>
                <a:cxnSpLocks/>
                <a:stCxn id="104" idx="2"/>
                <a:endCxn id="102" idx="6"/>
              </p:cNvCxnSpPr>
              <p:nvPr/>
            </p:nvCxnSpPr>
            <p:spPr>
              <a:xfrm flipH="1">
                <a:off x="1459199" y="786917"/>
                <a:ext cx="354484" cy="584949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D033AD2-9F74-B749-8C15-9DBEC553EEF2}"/>
                  </a:ext>
                </a:extLst>
              </p:cNvPr>
              <p:cNvCxnSpPr>
                <a:cxnSpLocks/>
                <a:stCxn id="103" idx="2"/>
                <a:endCxn id="102" idx="6"/>
              </p:cNvCxnSpPr>
              <p:nvPr/>
            </p:nvCxnSpPr>
            <p:spPr>
              <a:xfrm flipH="1">
                <a:off x="1459199" y="1313032"/>
                <a:ext cx="354484" cy="58834"/>
              </a:xfrm>
              <a:prstGeom prst="line">
                <a:avLst/>
              </a:prstGeom>
              <a:grpFill/>
              <a:ln w="12700">
                <a:solidFill>
                  <a:schemeClr val="accent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17F4B797-5ABD-FD44-8C02-EBD8BB196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670" y="5716789"/>
              <a:ext cx="36961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E814077-F775-D747-9F49-49F28EF18F11}"/>
              </a:ext>
            </a:extLst>
          </p:cNvPr>
          <p:cNvGrpSpPr/>
          <p:nvPr/>
        </p:nvGrpSpPr>
        <p:grpSpPr>
          <a:xfrm>
            <a:off x="2054926" y="5152651"/>
            <a:ext cx="1274391" cy="457200"/>
            <a:chOff x="3001983" y="5342931"/>
            <a:chExt cx="1274391" cy="457200"/>
          </a:xfrm>
        </p:grpSpPr>
        <p:pic>
          <p:nvPicPr>
            <p:cNvPr id="25" name="Graphic 24" descr="Database outline">
              <a:extLst>
                <a:ext uri="{FF2B5EF4-FFF2-40B4-BE49-F238E27FC236}">
                  <a16:creationId xmlns:a16="http://schemas.microsoft.com/office/drawing/2014/main" id="{C76DC800-7DD1-3749-9A01-8AA88B20B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01983" y="5342931"/>
              <a:ext cx="457200" cy="457200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EFEA863-DFBF-EF44-9FAC-8565A79786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79034" y="5408675"/>
              <a:ext cx="497340" cy="323265"/>
              <a:chOff x="562755" y="531422"/>
              <a:chExt cx="1506423" cy="968190"/>
            </a:xfrm>
            <a:solidFill>
              <a:schemeClr val="accent6"/>
            </a:solidFill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9E92A60-05FD-7E4D-A0CD-5BF7546F1FFB}"/>
                  </a:ext>
                </a:extLst>
              </p:cNvPr>
              <p:cNvSpPr/>
              <p:nvPr/>
            </p:nvSpPr>
            <p:spPr>
              <a:xfrm>
                <a:off x="562755" y="659168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F649CD5-B488-5246-A3B6-6ABB46BC6518}"/>
                  </a:ext>
                </a:extLst>
              </p:cNvPr>
              <p:cNvSpPr/>
              <p:nvPr/>
            </p:nvSpPr>
            <p:spPr>
              <a:xfrm>
                <a:off x="1204830" y="881046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15E483F-D95B-334C-87C9-97F2433EE5AA}"/>
                  </a:ext>
                </a:extLst>
              </p:cNvPr>
              <p:cNvSpPr/>
              <p:nvPr/>
            </p:nvSpPr>
            <p:spPr>
              <a:xfrm>
                <a:off x="568354" y="1200414"/>
                <a:ext cx="255495" cy="255494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2630AF1-60B7-D94F-8E67-7474E3D4863D}"/>
                  </a:ext>
                </a:extLst>
              </p:cNvPr>
              <p:cNvSpPr/>
              <p:nvPr/>
            </p:nvSpPr>
            <p:spPr>
              <a:xfrm>
                <a:off x="1210438" y="531422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39C9358-2428-544E-AE7B-85FE7586DAF7}"/>
                  </a:ext>
                </a:extLst>
              </p:cNvPr>
              <p:cNvSpPr/>
              <p:nvPr/>
            </p:nvSpPr>
            <p:spPr>
              <a:xfrm>
                <a:off x="1203705" y="1244117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D071E8A-7C60-4043-8FB9-39A320790701}"/>
                  </a:ext>
                </a:extLst>
              </p:cNvPr>
              <p:cNvSpPr/>
              <p:nvPr/>
            </p:nvSpPr>
            <p:spPr>
              <a:xfrm>
                <a:off x="1813683" y="1185286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55F5B85-4AF9-5B45-9975-E2C9ECE13C90}"/>
                  </a:ext>
                </a:extLst>
              </p:cNvPr>
              <p:cNvSpPr/>
              <p:nvPr/>
            </p:nvSpPr>
            <p:spPr>
              <a:xfrm>
                <a:off x="1813683" y="659168"/>
                <a:ext cx="255495" cy="255495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21BA8E2-C697-8845-8856-B27DBBF25543}"/>
                  </a:ext>
                </a:extLst>
              </p:cNvPr>
              <p:cNvCxnSpPr>
                <a:cxnSpLocks/>
                <a:stCxn id="58" idx="6"/>
                <a:endCxn id="61" idx="2"/>
              </p:cNvCxnSpPr>
              <p:nvPr/>
            </p:nvCxnSpPr>
            <p:spPr>
              <a:xfrm flipV="1">
                <a:off x="818250" y="659170"/>
                <a:ext cx="392188" cy="127746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C0DB6F8-1A33-B648-B5FB-C082A682D801}"/>
                  </a:ext>
                </a:extLst>
              </p:cNvPr>
              <p:cNvCxnSpPr>
                <a:cxnSpLocks/>
                <a:stCxn id="58" idx="6"/>
                <a:endCxn id="59" idx="2"/>
              </p:cNvCxnSpPr>
              <p:nvPr/>
            </p:nvCxnSpPr>
            <p:spPr>
              <a:xfrm>
                <a:off x="818250" y="786917"/>
                <a:ext cx="386581" cy="221878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93B0B67-4499-6245-8674-62108B8D697E}"/>
                  </a:ext>
                </a:extLst>
              </p:cNvPr>
              <p:cNvCxnSpPr>
                <a:cxnSpLocks/>
                <a:stCxn id="59" idx="2"/>
                <a:endCxn id="60" idx="6"/>
              </p:cNvCxnSpPr>
              <p:nvPr/>
            </p:nvCxnSpPr>
            <p:spPr>
              <a:xfrm flipH="1">
                <a:off x="823848" y="1008795"/>
                <a:ext cx="380982" cy="319368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4ED915D-66DB-C740-BE11-2D99CC7071C6}"/>
                  </a:ext>
                </a:extLst>
              </p:cNvPr>
              <p:cNvCxnSpPr>
                <a:cxnSpLocks/>
                <a:stCxn id="62" idx="2"/>
                <a:endCxn id="60" idx="6"/>
              </p:cNvCxnSpPr>
              <p:nvPr/>
            </p:nvCxnSpPr>
            <p:spPr>
              <a:xfrm flipH="1" flipV="1">
                <a:off x="823846" y="1328160"/>
                <a:ext cx="379858" cy="43704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B6689B0-F377-E145-B376-382E40F8E10C}"/>
                  </a:ext>
                </a:extLst>
              </p:cNvPr>
              <p:cNvCxnSpPr>
                <a:cxnSpLocks/>
                <a:stCxn id="64" idx="2"/>
                <a:endCxn id="61" idx="6"/>
              </p:cNvCxnSpPr>
              <p:nvPr/>
            </p:nvCxnSpPr>
            <p:spPr>
              <a:xfrm flipH="1" flipV="1">
                <a:off x="1465933" y="659168"/>
                <a:ext cx="347751" cy="127746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D785323-59C1-D54B-BD3B-430B57DAB9DA}"/>
                  </a:ext>
                </a:extLst>
              </p:cNvPr>
              <p:cNvCxnSpPr>
                <a:cxnSpLocks/>
                <a:stCxn id="62" idx="2"/>
                <a:endCxn id="58" idx="6"/>
              </p:cNvCxnSpPr>
              <p:nvPr/>
            </p:nvCxnSpPr>
            <p:spPr>
              <a:xfrm flipH="1" flipV="1">
                <a:off x="818250" y="786917"/>
                <a:ext cx="385457" cy="584949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3F634C29-C0DB-324E-B99A-08C49D831C66}"/>
                  </a:ext>
                </a:extLst>
              </p:cNvPr>
              <p:cNvCxnSpPr>
                <a:cxnSpLocks/>
                <a:stCxn id="61" idx="2"/>
                <a:endCxn id="60" idx="6"/>
              </p:cNvCxnSpPr>
              <p:nvPr/>
            </p:nvCxnSpPr>
            <p:spPr>
              <a:xfrm flipH="1">
                <a:off x="823848" y="659170"/>
                <a:ext cx="386590" cy="668992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413B8E4-E43C-D248-8495-DA08A578254B}"/>
                  </a:ext>
                </a:extLst>
              </p:cNvPr>
              <p:cNvCxnSpPr>
                <a:cxnSpLocks/>
                <a:stCxn id="63" idx="2"/>
                <a:endCxn id="61" idx="6"/>
              </p:cNvCxnSpPr>
              <p:nvPr/>
            </p:nvCxnSpPr>
            <p:spPr>
              <a:xfrm flipH="1" flipV="1">
                <a:off x="1465933" y="659168"/>
                <a:ext cx="347751" cy="653864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5881047-998F-CC48-9CD4-9B25A7CA3F7E}"/>
                  </a:ext>
                </a:extLst>
              </p:cNvPr>
              <p:cNvCxnSpPr>
                <a:cxnSpLocks/>
                <a:stCxn id="64" idx="2"/>
                <a:endCxn id="59" idx="6"/>
              </p:cNvCxnSpPr>
              <p:nvPr/>
            </p:nvCxnSpPr>
            <p:spPr>
              <a:xfrm flipH="1">
                <a:off x="1460325" y="786917"/>
                <a:ext cx="353358" cy="221878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3945072-C1C2-B243-B136-AEFB5DD6301E}"/>
                  </a:ext>
                </a:extLst>
              </p:cNvPr>
              <p:cNvCxnSpPr>
                <a:cxnSpLocks/>
                <a:stCxn id="63" idx="2"/>
                <a:endCxn id="59" idx="6"/>
              </p:cNvCxnSpPr>
              <p:nvPr/>
            </p:nvCxnSpPr>
            <p:spPr>
              <a:xfrm flipH="1" flipV="1">
                <a:off x="1460325" y="1008795"/>
                <a:ext cx="353358" cy="304237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273CA95-B074-1F40-A4F5-51DDCBFF0A42}"/>
                  </a:ext>
                </a:extLst>
              </p:cNvPr>
              <p:cNvCxnSpPr>
                <a:cxnSpLocks/>
                <a:stCxn id="64" idx="2"/>
                <a:endCxn id="62" idx="6"/>
              </p:cNvCxnSpPr>
              <p:nvPr/>
            </p:nvCxnSpPr>
            <p:spPr>
              <a:xfrm flipH="1">
                <a:off x="1459199" y="786917"/>
                <a:ext cx="354484" cy="584949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B3A4E42-F722-A444-A747-C2A1B322E19B}"/>
                  </a:ext>
                </a:extLst>
              </p:cNvPr>
              <p:cNvCxnSpPr>
                <a:cxnSpLocks/>
                <a:stCxn id="63" idx="2"/>
                <a:endCxn id="62" idx="6"/>
              </p:cNvCxnSpPr>
              <p:nvPr/>
            </p:nvCxnSpPr>
            <p:spPr>
              <a:xfrm flipH="1">
                <a:off x="1459199" y="1313032"/>
                <a:ext cx="354484" cy="58834"/>
              </a:xfrm>
              <a:prstGeom prst="lin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30EC0051-2900-D346-BBD8-53F20174E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7221" y="5591389"/>
              <a:ext cx="369613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5E4F6D3-6BD6-C54E-A4C7-91595572F2C4}"/>
              </a:ext>
            </a:extLst>
          </p:cNvPr>
          <p:cNvGrpSpPr/>
          <p:nvPr/>
        </p:nvGrpSpPr>
        <p:grpSpPr>
          <a:xfrm>
            <a:off x="2182981" y="3969846"/>
            <a:ext cx="5714218" cy="1236501"/>
            <a:chOff x="3486499" y="4489629"/>
            <a:chExt cx="5714218" cy="1236501"/>
          </a:xfrm>
        </p:grpSpPr>
        <p:pic>
          <p:nvPicPr>
            <p:cNvPr id="234" name="Picture 23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C4AB2BA-D775-C143-8C80-513160469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6499" y="4558588"/>
              <a:ext cx="1499594" cy="1085227"/>
            </a:xfrm>
            <a:prstGeom prst="rect">
              <a:avLst/>
            </a:prstGeom>
          </p:spPr>
        </p:pic>
        <p:pic>
          <p:nvPicPr>
            <p:cNvPr id="235" name="Picture 23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7C9E005-8A27-3E46-9B62-DB9F07A2A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1123" y="4489629"/>
              <a:ext cx="1499594" cy="1085227"/>
            </a:xfrm>
            <a:prstGeom prst="rect">
              <a:avLst/>
            </a:prstGeom>
          </p:spPr>
        </p:pic>
        <p:pic>
          <p:nvPicPr>
            <p:cNvPr id="236" name="Picture 23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7829110-D9C2-8845-8534-DEF5BFB6F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853" y="4640903"/>
              <a:ext cx="1499594" cy="1085227"/>
            </a:xfrm>
            <a:prstGeom prst="rect">
              <a:avLst/>
            </a:prstGeom>
          </p:spPr>
        </p:pic>
      </p:grpSp>
      <p:pic>
        <p:nvPicPr>
          <p:cNvPr id="238" name="Graphic 237" descr="Cloud outline">
            <a:extLst>
              <a:ext uri="{FF2B5EF4-FFF2-40B4-BE49-F238E27FC236}">
                <a16:creationId xmlns:a16="http://schemas.microsoft.com/office/drawing/2014/main" id="{80040B5B-2507-164A-B896-6E9164C2C3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23569" y="1341015"/>
            <a:ext cx="2678915" cy="2563726"/>
          </a:xfrm>
          <a:prstGeom prst="rect">
            <a:avLst/>
          </a:prstGeom>
        </p:spPr>
      </p:pic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8BFBA83A-B31A-3D43-9AB3-55A796B4E50A}"/>
              </a:ext>
            </a:extLst>
          </p:cNvPr>
          <p:cNvCxnSpPr/>
          <p:nvPr/>
        </p:nvCxnSpPr>
        <p:spPr>
          <a:xfrm flipV="1">
            <a:off x="3318567" y="3296152"/>
            <a:ext cx="763698" cy="77622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A8BD6A1F-113C-0F4F-B832-33A440AF1605}"/>
              </a:ext>
            </a:extLst>
          </p:cNvPr>
          <p:cNvCxnSpPr>
            <a:cxnSpLocks/>
          </p:cNvCxnSpPr>
          <p:nvPr/>
        </p:nvCxnSpPr>
        <p:spPr>
          <a:xfrm flipH="1" flipV="1">
            <a:off x="6038433" y="3270097"/>
            <a:ext cx="906653" cy="11007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EE936E7E-E8B0-EC42-8570-9EF27E94AEC8}"/>
              </a:ext>
            </a:extLst>
          </p:cNvPr>
          <p:cNvCxnSpPr>
            <a:cxnSpLocks/>
          </p:cNvCxnSpPr>
          <p:nvPr/>
        </p:nvCxnSpPr>
        <p:spPr>
          <a:xfrm flipH="1" flipV="1">
            <a:off x="5060513" y="3295581"/>
            <a:ext cx="15527" cy="102195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B9630A3F-9581-3F40-ACD4-CA492A9EEA12}"/>
              </a:ext>
            </a:extLst>
          </p:cNvPr>
          <p:cNvSpPr txBox="1"/>
          <p:nvPr/>
        </p:nvSpPr>
        <p:spPr>
          <a:xfrm>
            <a:off x="5119403" y="2825765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Server</a:t>
            </a:r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AC58E49-3936-3E46-990B-909D6C259AC1}"/>
              </a:ext>
            </a:extLst>
          </p:cNvPr>
          <p:cNvGrpSpPr>
            <a:grpSpLocks noChangeAspect="1"/>
          </p:cNvGrpSpPr>
          <p:nvPr/>
        </p:nvGrpSpPr>
        <p:grpSpPr>
          <a:xfrm>
            <a:off x="2833204" y="5225018"/>
            <a:ext cx="497340" cy="323265"/>
            <a:chOff x="562755" y="531422"/>
            <a:chExt cx="1506423" cy="968190"/>
          </a:xfrm>
          <a:solidFill>
            <a:schemeClr val="accent6"/>
          </a:solidFill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0EEC5446-9546-DD40-B53D-E4B72097A548}"/>
                </a:ext>
              </a:extLst>
            </p:cNvPr>
            <p:cNvSpPr/>
            <p:nvPr/>
          </p:nvSpPr>
          <p:spPr>
            <a:xfrm>
              <a:off x="562755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5CA72F6D-B3AA-F848-BBF0-8033FC092B0E}"/>
                </a:ext>
              </a:extLst>
            </p:cNvPr>
            <p:cNvSpPr/>
            <p:nvPr/>
          </p:nvSpPr>
          <p:spPr>
            <a:xfrm>
              <a:off x="1204830" y="88104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B4686655-8648-D04C-8D30-10DEEC12D9F9}"/>
                </a:ext>
              </a:extLst>
            </p:cNvPr>
            <p:cNvSpPr/>
            <p:nvPr/>
          </p:nvSpPr>
          <p:spPr>
            <a:xfrm>
              <a:off x="568354" y="1200414"/>
              <a:ext cx="255495" cy="255494"/>
            </a:xfrm>
            <a:prstGeom prst="ellips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397C40D-BC14-6348-98BD-1CB2B0E7CA45}"/>
                </a:ext>
              </a:extLst>
            </p:cNvPr>
            <p:cNvSpPr/>
            <p:nvPr/>
          </p:nvSpPr>
          <p:spPr>
            <a:xfrm>
              <a:off x="1210438" y="531422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061484B6-1A0E-444E-B97E-557AE9286A78}"/>
                </a:ext>
              </a:extLst>
            </p:cNvPr>
            <p:cNvSpPr/>
            <p:nvPr/>
          </p:nvSpPr>
          <p:spPr>
            <a:xfrm>
              <a:off x="1203705" y="1244117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D45848B0-4872-1E43-AD51-DE34EB462530}"/>
                </a:ext>
              </a:extLst>
            </p:cNvPr>
            <p:cNvSpPr/>
            <p:nvPr/>
          </p:nvSpPr>
          <p:spPr>
            <a:xfrm>
              <a:off x="1813683" y="118528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227F69A7-0F2A-C249-9F81-49622760DDB8}"/>
                </a:ext>
              </a:extLst>
            </p:cNvPr>
            <p:cNvSpPr/>
            <p:nvPr/>
          </p:nvSpPr>
          <p:spPr>
            <a:xfrm>
              <a:off x="1813683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00E317A6-76BF-BF4E-AD89-5A4EAE20C51A}"/>
                </a:ext>
              </a:extLst>
            </p:cNvPr>
            <p:cNvCxnSpPr>
              <a:cxnSpLocks/>
              <a:stCxn id="274" idx="6"/>
              <a:endCxn id="277" idx="2"/>
            </p:cNvCxnSpPr>
            <p:nvPr/>
          </p:nvCxnSpPr>
          <p:spPr>
            <a:xfrm flipV="1">
              <a:off x="818250" y="659170"/>
              <a:ext cx="392188" cy="127746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78ED7D-1B2F-1446-AB22-8FE064850C13}"/>
                </a:ext>
              </a:extLst>
            </p:cNvPr>
            <p:cNvCxnSpPr>
              <a:cxnSpLocks/>
              <a:stCxn id="274" idx="6"/>
              <a:endCxn id="275" idx="2"/>
            </p:cNvCxnSpPr>
            <p:nvPr/>
          </p:nvCxnSpPr>
          <p:spPr>
            <a:xfrm>
              <a:off x="818250" y="786917"/>
              <a:ext cx="386581" cy="221878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2E9A1915-A50A-C743-B918-BD34BC4C3EBA}"/>
                </a:ext>
              </a:extLst>
            </p:cNvPr>
            <p:cNvCxnSpPr>
              <a:cxnSpLocks/>
              <a:stCxn id="275" idx="2"/>
              <a:endCxn id="276" idx="6"/>
            </p:cNvCxnSpPr>
            <p:nvPr/>
          </p:nvCxnSpPr>
          <p:spPr>
            <a:xfrm flipH="1">
              <a:off x="823848" y="1008795"/>
              <a:ext cx="380982" cy="319368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A0EB6A36-59B6-2241-A70F-02BF1DA529EA}"/>
                </a:ext>
              </a:extLst>
            </p:cNvPr>
            <p:cNvCxnSpPr>
              <a:cxnSpLocks/>
              <a:stCxn id="278" idx="2"/>
              <a:endCxn id="276" idx="6"/>
            </p:cNvCxnSpPr>
            <p:nvPr/>
          </p:nvCxnSpPr>
          <p:spPr>
            <a:xfrm flipH="1" flipV="1">
              <a:off x="823846" y="1328160"/>
              <a:ext cx="379858" cy="43704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4AC95498-EF36-ED47-BA69-0AA66E257ED6}"/>
                </a:ext>
              </a:extLst>
            </p:cNvPr>
            <p:cNvCxnSpPr>
              <a:cxnSpLocks/>
              <a:stCxn id="280" idx="2"/>
              <a:endCxn id="277" idx="6"/>
            </p:cNvCxnSpPr>
            <p:nvPr/>
          </p:nvCxnSpPr>
          <p:spPr>
            <a:xfrm flipH="1" flipV="1">
              <a:off x="1465933" y="659168"/>
              <a:ext cx="347751" cy="127746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ED8E1DDA-4981-824C-B155-429F2BA404C4}"/>
                </a:ext>
              </a:extLst>
            </p:cNvPr>
            <p:cNvCxnSpPr>
              <a:cxnSpLocks/>
              <a:stCxn id="278" idx="2"/>
              <a:endCxn id="274" idx="6"/>
            </p:cNvCxnSpPr>
            <p:nvPr/>
          </p:nvCxnSpPr>
          <p:spPr>
            <a:xfrm flipH="1" flipV="1">
              <a:off x="818250" y="786917"/>
              <a:ext cx="385457" cy="584949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CC44655-C371-534C-9C8A-65FBC736886F}"/>
                </a:ext>
              </a:extLst>
            </p:cNvPr>
            <p:cNvCxnSpPr>
              <a:cxnSpLocks/>
              <a:stCxn id="277" idx="2"/>
              <a:endCxn id="276" idx="6"/>
            </p:cNvCxnSpPr>
            <p:nvPr/>
          </p:nvCxnSpPr>
          <p:spPr>
            <a:xfrm flipH="1">
              <a:off x="823848" y="659170"/>
              <a:ext cx="386590" cy="668992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82D4A8B3-08BF-6B4E-9D75-E393ED04ADCE}"/>
                </a:ext>
              </a:extLst>
            </p:cNvPr>
            <p:cNvCxnSpPr>
              <a:cxnSpLocks/>
              <a:stCxn id="279" idx="2"/>
              <a:endCxn id="277" idx="6"/>
            </p:cNvCxnSpPr>
            <p:nvPr/>
          </p:nvCxnSpPr>
          <p:spPr>
            <a:xfrm flipH="1" flipV="1">
              <a:off x="1465933" y="659168"/>
              <a:ext cx="347751" cy="653864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C408AE11-DF36-EC40-B7E4-75354F18A247}"/>
                </a:ext>
              </a:extLst>
            </p:cNvPr>
            <p:cNvCxnSpPr>
              <a:cxnSpLocks/>
              <a:stCxn id="280" idx="2"/>
              <a:endCxn id="275" idx="6"/>
            </p:cNvCxnSpPr>
            <p:nvPr/>
          </p:nvCxnSpPr>
          <p:spPr>
            <a:xfrm flipH="1">
              <a:off x="1460325" y="786917"/>
              <a:ext cx="353358" cy="221878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0EBCC06A-BFCF-9E43-9936-74FDDC292BE3}"/>
                </a:ext>
              </a:extLst>
            </p:cNvPr>
            <p:cNvCxnSpPr>
              <a:cxnSpLocks/>
              <a:stCxn id="279" idx="2"/>
              <a:endCxn id="275" idx="6"/>
            </p:cNvCxnSpPr>
            <p:nvPr/>
          </p:nvCxnSpPr>
          <p:spPr>
            <a:xfrm flipH="1" flipV="1">
              <a:off x="1460325" y="1008795"/>
              <a:ext cx="353358" cy="304237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8088D7EE-0727-714E-87EC-A855F92B7FC2}"/>
                </a:ext>
              </a:extLst>
            </p:cNvPr>
            <p:cNvCxnSpPr>
              <a:cxnSpLocks/>
              <a:stCxn id="280" idx="2"/>
              <a:endCxn id="278" idx="6"/>
            </p:cNvCxnSpPr>
            <p:nvPr/>
          </p:nvCxnSpPr>
          <p:spPr>
            <a:xfrm flipH="1">
              <a:off x="1459199" y="786917"/>
              <a:ext cx="354484" cy="584949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A34DB4C3-E049-4E47-8C66-3BB031413C7E}"/>
                </a:ext>
              </a:extLst>
            </p:cNvPr>
            <p:cNvCxnSpPr>
              <a:cxnSpLocks/>
              <a:stCxn id="279" idx="2"/>
              <a:endCxn id="278" idx="6"/>
            </p:cNvCxnSpPr>
            <p:nvPr/>
          </p:nvCxnSpPr>
          <p:spPr>
            <a:xfrm flipH="1">
              <a:off x="1459199" y="1313032"/>
              <a:ext cx="354484" cy="58834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840C40B1-ECEC-4B4B-BBE8-2F6C388AF897}"/>
              </a:ext>
            </a:extLst>
          </p:cNvPr>
          <p:cNvGrpSpPr>
            <a:grpSpLocks noChangeAspect="1"/>
          </p:cNvGrpSpPr>
          <p:nvPr/>
        </p:nvGrpSpPr>
        <p:grpSpPr>
          <a:xfrm>
            <a:off x="5324424" y="5365435"/>
            <a:ext cx="497340" cy="323265"/>
            <a:chOff x="562755" y="531422"/>
            <a:chExt cx="1506423" cy="968190"/>
          </a:xfrm>
          <a:solidFill>
            <a:schemeClr val="accent5"/>
          </a:solidFill>
        </p:grpSpPr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36255EFA-9498-144C-973C-69847105F0D2}"/>
                </a:ext>
              </a:extLst>
            </p:cNvPr>
            <p:cNvSpPr/>
            <p:nvPr/>
          </p:nvSpPr>
          <p:spPr>
            <a:xfrm>
              <a:off x="562755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7EF5E1EB-46FB-C84F-A4AE-C516C8303809}"/>
                </a:ext>
              </a:extLst>
            </p:cNvPr>
            <p:cNvSpPr/>
            <p:nvPr/>
          </p:nvSpPr>
          <p:spPr>
            <a:xfrm>
              <a:off x="1204830" y="88104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4ABCC197-C908-F845-BB11-156B1D9880D6}"/>
                </a:ext>
              </a:extLst>
            </p:cNvPr>
            <p:cNvSpPr/>
            <p:nvPr/>
          </p:nvSpPr>
          <p:spPr>
            <a:xfrm>
              <a:off x="568354" y="1200414"/>
              <a:ext cx="255495" cy="255494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A5BBA6E-2C22-EB49-B3E6-B01BA1E141A9}"/>
                </a:ext>
              </a:extLst>
            </p:cNvPr>
            <p:cNvSpPr/>
            <p:nvPr/>
          </p:nvSpPr>
          <p:spPr>
            <a:xfrm>
              <a:off x="1210438" y="531422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13024F85-FF04-EF42-8800-D05359776372}"/>
                </a:ext>
              </a:extLst>
            </p:cNvPr>
            <p:cNvSpPr/>
            <p:nvPr/>
          </p:nvSpPr>
          <p:spPr>
            <a:xfrm>
              <a:off x="1203705" y="1244117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AEF95A30-E356-454B-BBD2-56FEC2C4C6A1}"/>
                </a:ext>
              </a:extLst>
            </p:cNvPr>
            <p:cNvSpPr/>
            <p:nvPr/>
          </p:nvSpPr>
          <p:spPr>
            <a:xfrm>
              <a:off x="1813683" y="118528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F9685A4F-1AC9-494E-B6EE-A5B5152560AD}"/>
                </a:ext>
              </a:extLst>
            </p:cNvPr>
            <p:cNvSpPr/>
            <p:nvPr/>
          </p:nvSpPr>
          <p:spPr>
            <a:xfrm>
              <a:off x="1813683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0B8B7A75-018B-2840-BBC6-ADE6C96A6A8B}"/>
                </a:ext>
              </a:extLst>
            </p:cNvPr>
            <p:cNvCxnSpPr>
              <a:cxnSpLocks/>
              <a:stCxn id="399" idx="6"/>
              <a:endCxn id="402" idx="2"/>
            </p:cNvCxnSpPr>
            <p:nvPr/>
          </p:nvCxnSpPr>
          <p:spPr>
            <a:xfrm flipV="1">
              <a:off x="818250" y="659170"/>
              <a:ext cx="392188" cy="127746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910694A5-DADB-1D4D-8505-75B84B61AD3B}"/>
                </a:ext>
              </a:extLst>
            </p:cNvPr>
            <p:cNvCxnSpPr>
              <a:cxnSpLocks/>
              <a:stCxn id="399" idx="6"/>
              <a:endCxn id="400" idx="2"/>
            </p:cNvCxnSpPr>
            <p:nvPr/>
          </p:nvCxnSpPr>
          <p:spPr>
            <a:xfrm>
              <a:off x="818250" y="786917"/>
              <a:ext cx="386581" cy="221878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61CBB97C-7544-8D41-8C16-FD5BE2C33DD3}"/>
                </a:ext>
              </a:extLst>
            </p:cNvPr>
            <p:cNvCxnSpPr>
              <a:cxnSpLocks/>
              <a:stCxn id="400" idx="2"/>
              <a:endCxn id="401" idx="6"/>
            </p:cNvCxnSpPr>
            <p:nvPr/>
          </p:nvCxnSpPr>
          <p:spPr>
            <a:xfrm flipH="1">
              <a:off x="823848" y="1008795"/>
              <a:ext cx="380982" cy="319368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C4DCFCBC-562E-4843-A1EA-C580EE77DE11}"/>
                </a:ext>
              </a:extLst>
            </p:cNvPr>
            <p:cNvCxnSpPr>
              <a:cxnSpLocks/>
              <a:stCxn id="403" idx="2"/>
              <a:endCxn id="401" idx="6"/>
            </p:cNvCxnSpPr>
            <p:nvPr/>
          </p:nvCxnSpPr>
          <p:spPr>
            <a:xfrm flipH="1" flipV="1">
              <a:off x="823846" y="1328160"/>
              <a:ext cx="379858" cy="43704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0F435061-F6C8-CA43-8B31-3F3653A361D2}"/>
                </a:ext>
              </a:extLst>
            </p:cNvPr>
            <p:cNvCxnSpPr>
              <a:cxnSpLocks/>
              <a:stCxn id="405" idx="2"/>
              <a:endCxn id="402" idx="6"/>
            </p:cNvCxnSpPr>
            <p:nvPr/>
          </p:nvCxnSpPr>
          <p:spPr>
            <a:xfrm flipH="1" flipV="1">
              <a:off x="1465933" y="659168"/>
              <a:ext cx="347751" cy="127746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219CC130-C743-5B4D-88DE-9997856EDFEC}"/>
                </a:ext>
              </a:extLst>
            </p:cNvPr>
            <p:cNvCxnSpPr>
              <a:cxnSpLocks/>
              <a:stCxn id="403" idx="2"/>
              <a:endCxn id="399" idx="6"/>
            </p:cNvCxnSpPr>
            <p:nvPr/>
          </p:nvCxnSpPr>
          <p:spPr>
            <a:xfrm flipH="1" flipV="1">
              <a:off x="818250" y="786917"/>
              <a:ext cx="385457" cy="584949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940C43E7-356A-3B4E-8607-AF71B82DB881}"/>
                </a:ext>
              </a:extLst>
            </p:cNvPr>
            <p:cNvCxnSpPr>
              <a:cxnSpLocks/>
              <a:stCxn id="402" idx="2"/>
              <a:endCxn id="401" idx="6"/>
            </p:cNvCxnSpPr>
            <p:nvPr/>
          </p:nvCxnSpPr>
          <p:spPr>
            <a:xfrm flipH="1">
              <a:off x="823848" y="659170"/>
              <a:ext cx="386590" cy="668992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010402C6-B078-724F-8A16-D1354BF1DCA5}"/>
                </a:ext>
              </a:extLst>
            </p:cNvPr>
            <p:cNvCxnSpPr>
              <a:cxnSpLocks/>
              <a:stCxn id="404" idx="2"/>
              <a:endCxn id="402" idx="6"/>
            </p:cNvCxnSpPr>
            <p:nvPr/>
          </p:nvCxnSpPr>
          <p:spPr>
            <a:xfrm flipH="1" flipV="1">
              <a:off x="1465933" y="659168"/>
              <a:ext cx="347751" cy="653864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1F93A5E-235C-6640-BE13-477A6EB8BC7A}"/>
                </a:ext>
              </a:extLst>
            </p:cNvPr>
            <p:cNvCxnSpPr>
              <a:cxnSpLocks/>
              <a:stCxn id="405" idx="2"/>
              <a:endCxn id="400" idx="6"/>
            </p:cNvCxnSpPr>
            <p:nvPr/>
          </p:nvCxnSpPr>
          <p:spPr>
            <a:xfrm flipH="1">
              <a:off x="1460325" y="786917"/>
              <a:ext cx="353358" cy="221878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3220698E-6256-AE4F-915F-B793ADC291DC}"/>
                </a:ext>
              </a:extLst>
            </p:cNvPr>
            <p:cNvCxnSpPr>
              <a:cxnSpLocks/>
              <a:stCxn id="404" idx="2"/>
              <a:endCxn id="400" idx="6"/>
            </p:cNvCxnSpPr>
            <p:nvPr/>
          </p:nvCxnSpPr>
          <p:spPr>
            <a:xfrm flipH="1" flipV="1">
              <a:off x="1460325" y="1008795"/>
              <a:ext cx="353358" cy="304237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E5CBCECE-5091-0C40-976A-0720609E61FD}"/>
                </a:ext>
              </a:extLst>
            </p:cNvPr>
            <p:cNvCxnSpPr>
              <a:cxnSpLocks/>
              <a:stCxn id="405" idx="2"/>
              <a:endCxn id="403" idx="6"/>
            </p:cNvCxnSpPr>
            <p:nvPr/>
          </p:nvCxnSpPr>
          <p:spPr>
            <a:xfrm flipH="1">
              <a:off x="1459199" y="786917"/>
              <a:ext cx="354484" cy="584949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4D051F7D-4C10-E740-866B-9EB6128C7A62}"/>
                </a:ext>
              </a:extLst>
            </p:cNvPr>
            <p:cNvCxnSpPr>
              <a:cxnSpLocks/>
              <a:stCxn id="404" idx="2"/>
              <a:endCxn id="403" idx="6"/>
            </p:cNvCxnSpPr>
            <p:nvPr/>
          </p:nvCxnSpPr>
          <p:spPr>
            <a:xfrm flipH="1">
              <a:off x="1459199" y="1313032"/>
              <a:ext cx="354484" cy="58834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95672F11-9CBD-DB45-B7D0-D6F6F5D29E54}"/>
              </a:ext>
            </a:extLst>
          </p:cNvPr>
          <p:cNvGrpSpPr>
            <a:grpSpLocks noChangeAspect="1"/>
          </p:cNvGrpSpPr>
          <p:nvPr/>
        </p:nvGrpSpPr>
        <p:grpSpPr>
          <a:xfrm>
            <a:off x="7661088" y="5237561"/>
            <a:ext cx="497340" cy="323265"/>
            <a:chOff x="562755" y="531419"/>
            <a:chExt cx="1506423" cy="968182"/>
          </a:xfrm>
          <a:solidFill>
            <a:srgbClr val="FF0000"/>
          </a:solidFill>
        </p:grpSpPr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75B61CD1-75D9-ED43-B33B-BD22DF0875F3}"/>
                </a:ext>
              </a:extLst>
            </p:cNvPr>
            <p:cNvSpPr/>
            <p:nvPr/>
          </p:nvSpPr>
          <p:spPr>
            <a:xfrm>
              <a:off x="562755" y="659165"/>
              <a:ext cx="255496" cy="255492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721DDD3A-23B0-B94C-8795-B83D46D65B54}"/>
                </a:ext>
              </a:extLst>
            </p:cNvPr>
            <p:cNvSpPr/>
            <p:nvPr/>
          </p:nvSpPr>
          <p:spPr>
            <a:xfrm>
              <a:off x="1204831" y="881042"/>
              <a:ext cx="255496" cy="255492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ABA5CB0D-25B4-2C41-B6B6-C23ECBA66ACC}"/>
                </a:ext>
              </a:extLst>
            </p:cNvPr>
            <p:cNvSpPr/>
            <p:nvPr/>
          </p:nvSpPr>
          <p:spPr>
            <a:xfrm>
              <a:off x="568353" y="1200405"/>
              <a:ext cx="255496" cy="255492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7A8DFE01-371E-F94A-9E5D-4D7E1DEF5159}"/>
                </a:ext>
              </a:extLst>
            </p:cNvPr>
            <p:cNvSpPr/>
            <p:nvPr/>
          </p:nvSpPr>
          <p:spPr>
            <a:xfrm>
              <a:off x="1210438" y="531419"/>
              <a:ext cx="255496" cy="255492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B38BDD6C-D0F1-954F-B835-95DA32ED8035}"/>
                </a:ext>
              </a:extLst>
            </p:cNvPr>
            <p:cNvSpPr/>
            <p:nvPr/>
          </p:nvSpPr>
          <p:spPr>
            <a:xfrm>
              <a:off x="1203704" y="1244109"/>
              <a:ext cx="255496" cy="255492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AAD8578C-447C-1742-AFA5-5E2A393E51EA}"/>
                </a:ext>
              </a:extLst>
            </p:cNvPr>
            <p:cNvSpPr/>
            <p:nvPr/>
          </p:nvSpPr>
          <p:spPr>
            <a:xfrm>
              <a:off x="1813682" y="1185278"/>
              <a:ext cx="255496" cy="255492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B0DEB9D7-E237-334D-BB94-3D1F45689719}"/>
                </a:ext>
              </a:extLst>
            </p:cNvPr>
            <p:cNvSpPr/>
            <p:nvPr/>
          </p:nvSpPr>
          <p:spPr>
            <a:xfrm>
              <a:off x="1813682" y="659165"/>
              <a:ext cx="255496" cy="255492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55C5F92-6748-F346-9911-69DA2AA354E2}"/>
                </a:ext>
              </a:extLst>
            </p:cNvPr>
            <p:cNvCxnSpPr>
              <a:cxnSpLocks/>
              <a:stCxn id="419" idx="6"/>
              <a:endCxn id="422" idx="2"/>
            </p:cNvCxnSpPr>
            <p:nvPr/>
          </p:nvCxnSpPr>
          <p:spPr>
            <a:xfrm flipV="1">
              <a:off x="818251" y="659165"/>
              <a:ext cx="392187" cy="127746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8179D2B-EA04-DD4D-BA10-C8CAC816691B}"/>
                </a:ext>
              </a:extLst>
            </p:cNvPr>
            <p:cNvCxnSpPr>
              <a:cxnSpLocks/>
              <a:stCxn id="419" idx="6"/>
              <a:endCxn id="420" idx="2"/>
            </p:cNvCxnSpPr>
            <p:nvPr/>
          </p:nvCxnSpPr>
          <p:spPr>
            <a:xfrm>
              <a:off x="818251" y="786911"/>
              <a:ext cx="386580" cy="221876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39963B71-E826-594B-B0C8-204CD98B33E7}"/>
                </a:ext>
              </a:extLst>
            </p:cNvPr>
            <p:cNvCxnSpPr>
              <a:cxnSpLocks/>
              <a:stCxn id="420" idx="2"/>
              <a:endCxn id="421" idx="6"/>
            </p:cNvCxnSpPr>
            <p:nvPr/>
          </p:nvCxnSpPr>
          <p:spPr>
            <a:xfrm flipH="1">
              <a:off x="823849" y="1008788"/>
              <a:ext cx="380982" cy="319364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A2D9000B-D380-3E4E-A2AF-7C24745CDBC8}"/>
                </a:ext>
              </a:extLst>
            </p:cNvPr>
            <p:cNvCxnSpPr>
              <a:cxnSpLocks/>
              <a:stCxn id="423" idx="2"/>
              <a:endCxn id="421" idx="6"/>
            </p:cNvCxnSpPr>
            <p:nvPr/>
          </p:nvCxnSpPr>
          <p:spPr>
            <a:xfrm flipH="1" flipV="1">
              <a:off x="823845" y="1328152"/>
              <a:ext cx="379859" cy="43703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4C6C8D94-EEDD-264C-9D8A-77348808E3C3}"/>
                </a:ext>
              </a:extLst>
            </p:cNvPr>
            <p:cNvCxnSpPr>
              <a:cxnSpLocks/>
              <a:stCxn id="425" idx="2"/>
              <a:endCxn id="422" idx="6"/>
            </p:cNvCxnSpPr>
            <p:nvPr/>
          </p:nvCxnSpPr>
          <p:spPr>
            <a:xfrm flipH="1" flipV="1">
              <a:off x="1465933" y="659165"/>
              <a:ext cx="347752" cy="127746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5FD57F88-9D17-2141-9DE0-A0D6FDE9988E}"/>
                </a:ext>
              </a:extLst>
            </p:cNvPr>
            <p:cNvCxnSpPr>
              <a:cxnSpLocks/>
              <a:stCxn id="423" idx="2"/>
              <a:endCxn id="419" idx="6"/>
            </p:cNvCxnSpPr>
            <p:nvPr/>
          </p:nvCxnSpPr>
          <p:spPr>
            <a:xfrm flipH="1" flipV="1">
              <a:off x="818251" y="786911"/>
              <a:ext cx="385456" cy="584944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A19F06D6-34A2-2342-9413-82F15C080419}"/>
                </a:ext>
              </a:extLst>
            </p:cNvPr>
            <p:cNvCxnSpPr>
              <a:cxnSpLocks/>
              <a:stCxn id="422" idx="2"/>
              <a:endCxn id="421" idx="6"/>
            </p:cNvCxnSpPr>
            <p:nvPr/>
          </p:nvCxnSpPr>
          <p:spPr>
            <a:xfrm flipH="1">
              <a:off x="823849" y="659165"/>
              <a:ext cx="386589" cy="668987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AFC2F462-A6EC-4A48-95A7-D50CCD39C799}"/>
                </a:ext>
              </a:extLst>
            </p:cNvPr>
            <p:cNvCxnSpPr>
              <a:cxnSpLocks/>
              <a:stCxn id="424" idx="2"/>
              <a:endCxn id="422" idx="6"/>
            </p:cNvCxnSpPr>
            <p:nvPr/>
          </p:nvCxnSpPr>
          <p:spPr>
            <a:xfrm flipH="1" flipV="1">
              <a:off x="1465933" y="659165"/>
              <a:ext cx="347752" cy="653859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50B01C33-8FAA-8244-8FDA-83F14CFC66B1}"/>
                </a:ext>
              </a:extLst>
            </p:cNvPr>
            <p:cNvCxnSpPr>
              <a:cxnSpLocks/>
              <a:stCxn id="425" idx="2"/>
              <a:endCxn id="420" idx="6"/>
            </p:cNvCxnSpPr>
            <p:nvPr/>
          </p:nvCxnSpPr>
          <p:spPr>
            <a:xfrm flipH="1">
              <a:off x="1460324" y="786911"/>
              <a:ext cx="353358" cy="221877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9D8D9B2B-9965-444E-8E51-8597DA9E97C4}"/>
                </a:ext>
              </a:extLst>
            </p:cNvPr>
            <p:cNvCxnSpPr>
              <a:cxnSpLocks/>
              <a:stCxn id="424" idx="2"/>
              <a:endCxn id="420" idx="6"/>
            </p:cNvCxnSpPr>
            <p:nvPr/>
          </p:nvCxnSpPr>
          <p:spPr>
            <a:xfrm flipH="1" flipV="1">
              <a:off x="1460324" y="1008788"/>
              <a:ext cx="353358" cy="304233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CF927C62-63CB-DC4B-8608-A0B662879D46}"/>
                </a:ext>
              </a:extLst>
            </p:cNvPr>
            <p:cNvCxnSpPr>
              <a:cxnSpLocks/>
              <a:stCxn id="425" idx="2"/>
              <a:endCxn id="423" idx="6"/>
            </p:cNvCxnSpPr>
            <p:nvPr/>
          </p:nvCxnSpPr>
          <p:spPr>
            <a:xfrm flipH="1">
              <a:off x="1459200" y="786911"/>
              <a:ext cx="354485" cy="584944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C29ECD94-7D75-824B-8B9A-DDA1F11C1ED5}"/>
                </a:ext>
              </a:extLst>
            </p:cNvPr>
            <p:cNvCxnSpPr>
              <a:cxnSpLocks/>
              <a:stCxn id="424" idx="2"/>
              <a:endCxn id="423" idx="6"/>
            </p:cNvCxnSpPr>
            <p:nvPr/>
          </p:nvCxnSpPr>
          <p:spPr>
            <a:xfrm flipH="1">
              <a:off x="1459200" y="1313033"/>
              <a:ext cx="354485" cy="58834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45413043-7D9B-B245-861A-697869837908}"/>
              </a:ext>
            </a:extLst>
          </p:cNvPr>
          <p:cNvGrpSpPr>
            <a:grpSpLocks noChangeAspect="1"/>
          </p:cNvGrpSpPr>
          <p:nvPr/>
        </p:nvGrpSpPr>
        <p:grpSpPr>
          <a:xfrm>
            <a:off x="5208149" y="2503715"/>
            <a:ext cx="529264" cy="329223"/>
            <a:chOff x="562755" y="531422"/>
            <a:chExt cx="1506423" cy="968190"/>
          </a:xfrm>
          <a:solidFill>
            <a:schemeClr val="accent2"/>
          </a:solidFill>
        </p:grpSpPr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7EE38653-6B38-0B45-B070-2E54A5A90E7B}"/>
                </a:ext>
              </a:extLst>
            </p:cNvPr>
            <p:cNvSpPr/>
            <p:nvPr/>
          </p:nvSpPr>
          <p:spPr>
            <a:xfrm>
              <a:off x="562755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47BEE4EB-75C5-FF4D-8276-7908E14000FF}"/>
                </a:ext>
              </a:extLst>
            </p:cNvPr>
            <p:cNvSpPr/>
            <p:nvPr/>
          </p:nvSpPr>
          <p:spPr>
            <a:xfrm>
              <a:off x="1204830" y="88104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96D8EA27-D43D-F54A-AF6E-4B51B650CBF7}"/>
                </a:ext>
              </a:extLst>
            </p:cNvPr>
            <p:cNvSpPr/>
            <p:nvPr/>
          </p:nvSpPr>
          <p:spPr>
            <a:xfrm>
              <a:off x="568354" y="1200414"/>
              <a:ext cx="255495" cy="255494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2638E053-56A4-BD46-9C5E-4D5E239BF197}"/>
                </a:ext>
              </a:extLst>
            </p:cNvPr>
            <p:cNvSpPr/>
            <p:nvPr/>
          </p:nvSpPr>
          <p:spPr>
            <a:xfrm>
              <a:off x="1210438" y="531422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AE49EDDF-2049-1143-963A-9C353C031F1F}"/>
                </a:ext>
              </a:extLst>
            </p:cNvPr>
            <p:cNvSpPr/>
            <p:nvPr/>
          </p:nvSpPr>
          <p:spPr>
            <a:xfrm>
              <a:off x="1203705" y="1244117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E843801F-6ADF-2040-A08E-E9440618A0B9}"/>
                </a:ext>
              </a:extLst>
            </p:cNvPr>
            <p:cNvSpPr/>
            <p:nvPr/>
          </p:nvSpPr>
          <p:spPr>
            <a:xfrm>
              <a:off x="1813683" y="118528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BF79B2B6-5230-DD46-ADC4-DADD6DA9F2B3}"/>
                </a:ext>
              </a:extLst>
            </p:cNvPr>
            <p:cNvSpPr/>
            <p:nvPr/>
          </p:nvSpPr>
          <p:spPr>
            <a:xfrm>
              <a:off x="1813683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881B1BB-0C49-0143-9335-F6BA70BC7AD2}"/>
                </a:ext>
              </a:extLst>
            </p:cNvPr>
            <p:cNvCxnSpPr>
              <a:cxnSpLocks/>
              <a:stCxn id="439" idx="6"/>
              <a:endCxn id="442" idx="2"/>
            </p:cNvCxnSpPr>
            <p:nvPr/>
          </p:nvCxnSpPr>
          <p:spPr>
            <a:xfrm flipV="1">
              <a:off x="818250" y="659170"/>
              <a:ext cx="392188" cy="127746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8795361B-050C-FF43-ADDA-F5C760B92A31}"/>
                </a:ext>
              </a:extLst>
            </p:cNvPr>
            <p:cNvCxnSpPr>
              <a:cxnSpLocks/>
              <a:stCxn id="439" idx="6"/>
              <a:endCxn id="440" idx="2"/>
            </p:cNvCxnSpPr>
            <p:nvPr/>
          </p:nvCxnSpPr>
          <p:spPr>
            <a:xfrm>
              <a:off x="818250" y="786917"/>
              <a:ext cx="386581" cy="22187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2E7DA82C-D62E-7F4F-A5F9-7DF7C5AEF85E}"/>
                </a:ext>
              </a:extLst>
            </p:cNvPr>
            <p:cNvCxnSpPr>
              <a:cxnSpLocks/>
              <a:stCxn id="440" idx="2"/>
              <a:endCxn id="441" idx="6"/>
            </p:cNvCxnSpPr>
            <p:nvPr/>
          </p:nvCxnSpPr>
          <p:spPr>
            <a:xfrm flipH="1">
              <a:off x="823848" y="1008795"/>
              <a:ext cx="380982" cy="31936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B47FA67-F055-8B4F-99AB-E8E443601C01}"/>
                </a:ext>
              </a:extLst>
            </p:cNvPr>
            <p:cNvCxnSpPr>
              <a:cxnSpLocks/>
              <a:stCxn id="443" idx="2"/>
              <a:endCxn id="441" idx="6"/>
            </p:cNvCxnSpPr>
            <p:nvPr/>
          </p:nvCxnSpPr>
          <p:spPr>
            <a:xfrm flipH="1" flipV="1">
              <a:off x="823846" y="1328160"/>
              <a:ext cx="379858" cy="4370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45CDC3DD-7CF0-3B4F-A7A2-53F821C7964A}"/>
                </a:ext>
              </a:extLst>
            </p:cNvPr>
            <p:cNvCxnSpPr>
              <a:cxnSpLocks/>
              <a:stCxn id="445" idx="2"/>
              <a:endCxn id="442" idx="6"/>
            </p:cNvCxnSpPr>
            <p:nvPr/>
          </p:nvCxnSpPr>
          <p:spPr>
            <a:xfrm flipH="1" flipV="1">
              <a:off x="1465933" y="659168"/>
              <a:ext cx="347751" cy="127746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DC65F22D-B57C-E946-802F-814F42AC2F35}"/>
                </a:ext>
              </a:extLst>
            </p:cNvPr>
            <p:cNvCxnSpPr>
              <a:cxnSpLocks/>
              <a:stCxn id="443" idx="2"/>
              <a:endCxn id="439" idx="6"/>
            </p:cNvCxnSpPr>
            <p:nvPr/>
          </p:nvCxnSpPr>
          <p:spPr>
            <a:xfrm flipH="1" flipV="1">
              <a:off x="818250" y="786917"/>
              <a:ext cx="385457" cy="584949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2579B20A-487E-3F43-8093-478B70CEAE7D}"/>
                </a:ext>
              </a:extLst>
            </p:cNvPr>
            <p:cNvCxnSpPr>
              <a:cxnSpLocks/>
              <a:stCxn id="442" idx="2"/>
              <a:endCxn id="441" idx="6"/>
            </p:cNvCxnSpPr>
            <p:nvPr/>
          </p:nvCxnSpPr>
          <p:spPr>
            <a:xfrm flipH="1">
              <a:off x="823848" y="659170"/>
              <a:ext cx="386590" cy="668992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C7CFC180-EBFA-9549-AE4C-E102AF594106}"/>
                </a:ext>
              </a:extLst>
            </p:cNvPr>
            <p:cNvCxnSpPr>
              <a:cxnSpLocks/>
              <a:stCxn id="444" idx="2"/>
              <a:endCxn id="442" idx="6"/>
            </p:cNvCxnSpPr>
            <p:nvPr/>
          </p:nvCxnSpPr>
          <p:spPr>
            <a:xfrm flipH="1" flipV="1">
              <a:off x="1465933" y="659168"/>
              <a:ext cx="347751" cy="65386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23F56DDA-5CDC-2847-84CD-38533CD0BA52}"/>
                </a:ext>
              </a:extLst>
            </p:cNvPr>
            <p:cNvCxnSpPr>
              <a:cxnSpLocks/>
              <a:stCxn id="445" idx="2"/>
              <a:endCxn id="440" idx="6"/>
            </p:cNvCxnSpPr>
            <p:nvPr/>
          </p:nvCxnSpPr>
          <p:spPr>
            <a:xfrm flipH="1">
              <a:off x="1460325" y="786917"/>
              <a:ext cx="353358" cy="22187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D5273A07-108A-AC4E-BC01-3667169B59EB}"/>
                </a:ext>
              </a:extLst>
            </p:cNvPr>
            <p:cNvCxnSpPr>
              <a:cxnSpLocks/>
              <a:stCxn id="444" idx="2"/>
              <a:endCxn id="440" idx="6"/>
            </p:cNvCxnSpPr>
            <p:nvPr/>
          </p:nvCxnSpPr>
          <p:spPr>
            <a:xfrm flipH="1" flipV="1">
              <a:off x="1460325" y="1008795"/>
              <a:ext cx="353358" cy="304237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18A30F2B-7BB7-FA43-8C13-ABA29FE15CBE}"/>
                </a:ext>
              </a:extLst>
            </p:cNvPr>
            <p:cNvCxnSpPr>
              <a:cxnSpLocks/>
              <a:stCxn id="445" idx="2"/>
              <a:endCxn id="443" idx="6"/>
            </p:cNvCxnSpPr>
            <p:nvPr/>
          </p:nvCxnSpPr>
          <p:spPr>
            <a:xfrm flipH="1">
              <a:off x="1459199" y="786917"/>
              <a:ext cx="354484" cy="584949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EEB9E393-C9D5-0043-9D26-85715EC361F5}"/>
                </a:ext>
              </a:extLst>
            </p:cNvPr>
            <p:cNvCxnSpPr>
              <a:cxnSpLocks/>
              <a:stCxn id="444" idx="2"/>
              <a:endCxn id="443" idx="6"/>
            </p:cNvCxnSpPr>
            <p:nvPr/>
          </p:nvCxnSpPr>
          <p:spPr>
            <a:xfrm flipH="1">
              <a:off x="1459199" y="1313032"/>
              <a:ext cx="354484" cy="5883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58" name="Straight Arrow Connector 457">
            <a:extLst>
              <a:ext uri="{FF2B5EF4-FFF2-40B4-BE49-F238E27FC236}">
                <a16:creationId xmlns:a16="http://schemas.microsoft.com/office/drawing/2014/main" id="{04E1761C-69AB-F848-9884-467FF2AC5436}"/>
              </a:ext>
            </a:extLst>
          </p:cNvPr>
          <p:cNvCxnSpPr/>
          <p:nvPr/>
        </p:nvCxnSpPr>
        <p:spPr>
          <a:xfrm>
            <a:off x="4812858" y="2681316"/>
            <a:ext cx="326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4BFB9C0E-06F0-D941-958D-C14ACFA82D45}"/>
              </a:ext>
            </a:extLst>
          </p:cNvPr>
          <p:cNvGrpSpPr>
            <a:grpSpLocks noChangeAspect="1"/>
          </p:cNvGrpSpPr>
          <p:nvPr/>
        </p:nvGrpSpPr>
        <p:grpSpPr>
          <a:xfrm>
            <a:off x="5208149" y="2503715"/>
            <a:ext cx="529264" cy="329223"/>
            <a:chOff x="562755" y="531422"/>
            <a:chExt cx="1506423" cy="968190"/>
          </a:xfrm>
          <a:solidFill>
            <a:schemeClr val="accent2"/>
          </a:solidFill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8413FDF9-87A8-264B-9C1F-289B34950C58}"/>
                </a:ext>
              </a:extLst>
            </p:cNvPr>
            <p:cNvSpPr/>
            <p:nvPr/>
          </p:nvSpPr>
          <p:spPr>
            <a:xfrm>
              <a:off x="562755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480464BE-1FA7-214E-AA82-2DDBE1815954}"/>
                </a:ext>
              </a:extLst>
            </p:cNvPr>
            <p:cNvSpPr/>
            <p:nvPr/>
          </p:nvSpPr>
          <p:spPr>
            <a:xfrm>
              <a:off x="1204830" y="88104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F1C7B5B1-7BDE-AF40-B81F-9B245D7FD870}"/>
                </a:ext>
              </a:extLst>
            </p:cNvPr>
            <p:cNvSpPr/>
            <p:nvPr/>
          </p:nvSpPr>
          <p:spPr>
            <a:xfrm>
              <a:off x="568354" y="1200414"/>
              <a:ext cx="255495" cy="255494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2A29D214-5941-984E-B750-72CAB05746EC}"/>
                </a:ext>
              </a:extLst>
            </p:cNvPr>
            <p:cNvSpPr/>
            <p:nvPr/>
          </p:nvSpPr>
          <p:spPr>
            <a:xfrm>
              <a:off x="1210438" y="531422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1BE240ED-B88C-7D48-93FE-854191AC47F8}"/>
                </a:ext>
              </a:extLst>
            </p:cNvPr>
            <p:cNvSpPr/>
            <p:nvPr/>
          </p:nvSpPr>
          <p:spPr>
            <a:xfrm>
              <a:off x="1203705" y="1244117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7A56E565-31C1-0641-BE3B-2019D389307E}"/>
                </a:ext>
              </a:extLst>
            </p:cNvPr>
            <p:cNvSpPr/>
            <p:nvPr/>
          </p:nvSpPr>
          <p:spPr>
            <a:xfrm>
              <a:off x="1813683" y="118528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BC7FE7B6-C9EA-D748-9983-987915560C1D}"/>
                </a:ext>
              </a:extLst>
            </p:cNvPr>
            <p:cNvSpPr/>
            <p:nvPr/>
          </p:nvSpPr>
          <p:spPr>
            <a:xfrm>
              <a:off x="1813683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0427837B-D903-2F48-900A-5D697F4A0308}"/>
                </a:ext>
              </a:extLst>
            </p:cNvPr>
            <p:cNvCxnSpPr>
              <a:cxnSpLocks/>
              <a:stCxn id="460" idx="6"/>
              <a:endCxn id="463" idx="2"/>
            </p:cNvCxnSpPr>
            <p:nvPr/>
          </p:nvCxnSpPr>
          <p:spPr>
            <a:xfrm flipV="1">
              <a:off x="818250" y="659170"/>
              <a:ext cx="392188" cy="127746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7C522213-04BC-A841-885B-9BD69F1DB126}"/>
                </a:ext>
              </a:extLst>
            </p:cNvPr>
            <p:cNvCxnSpPr>
              <a:cxnSpLocks/>
              <a:stCxn id="460" idx="6"/>
              <a:endCxn id="461" idx="2"/>
            </p:cNvCxnSpPr>
            <p:nvPr/>
          </p:nvCxnSpPr>
          <p:spPr>
            <a:xfrm>
              <a:off x="818250" y="786917"/>
              <a:ext cx="386581" cy="22187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1790BCD3-0AD8-3342-82E5-4AFA64F80C7E}"/>
                </a:ext>
              </a:extLst>
            </p:cNvPr>
            <p:cNvCxnSpPr>
              <a:cxnSpLocks/>
              <a:stCxn id="461" idx="2"/>
              <a:endCxn id="462" idx="6"/>
            </p:cNvCxnSpPr>
            <p:nvPr/>
          </p:nvCxnSpPr>
          <p:spPr>
            <a:xfrm flipH="1">
              <a:off x="823848" y="1008795"/>
              <a:ext cx="380982" cy="31936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49B75A99-3D16-D047-A183-7A5C7D740BD3}"/>
                </a:ext>
              </a:extLst>
            </p:cNvPr>
            <p:cNvCxnSpPr>
              <a:cxnSpLocks/>
              <a:stCxn id="464" idx="2"/>
              <a:endCxn id="462" idx="6"/>
            </p:cNvCxnSpPr>
            <p:nvPr/>
          </p:nvCxnSpPr>
          <p:spPr>
            <a:xfrm flipH="1" flipV="1">
              <a:off x="823846" y="1328160"/>
              <a:ext cx="379858" cy="4370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CCEA06E8-D101-5148-A45F-2CFD61D0BA5A}"/>
                </a:ext>
              </a:extLst>
            </p:cNvPr>
            <p:cNvCxnSpPr>
              <a:cxnSpLocks/>
              <a:stCxn id="466" idx="2"/>
              <a:endCxn id="463" idx="6"/>
            </p:cNvCxnSpPr>
            <p:nvPr/>
          </p:nvCxnSpPr>
          <p:spPr>
            <a:xfrm flipH="1" flipV="1">
              <a:off x="1465933" y="659168"/>
              <a:ext cx="347751" cy="127746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E0AC29C7-B084-6740-8FD9-AFE145D2B94A}"/>
                </a:ext>
              </a:extLst>
            </p:cNvPr>
            <p:cNvCxnSpPr>
              <a:cxnSpLocks/>
              <a:stCxn id="464" idx="2"/>
              <a:endCxn id="460" idx="6"/>
            </p:cNvCxnSpPr>
            <p:nvPr/>
          </p:nvCxnSpPr>
          <p:spPr>
            <a:xfrm flipH="1" flipV="1">
              <a:off x="818250" y="786917"/>
              <a:ext cx="385457" cy="584949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2E5A36EA-587C-A840-89F7-C398CA944635}"/>
                </a:ext>
              </a:extLst>
            </p:cNvPr>
            <p:cNvCxnSpPr>
              <a:cxnSpLocks/>
              <a:stCxn id="463" idx="2"/>
              <a:endCxn id="462" idx="6"/>
            </p:cNvCxnSpPr>
            <p:nvPr/>
          </p:nvCxnSpPr>
          <p:spPr>
            <a:xfrm flipH="1">
              <a:off x="823848" y="659170"/>
              <a:ext cx="386590" cy="668992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12486345-1DAD-3F4F-8046-CB4C87D415CE}"/>
                </a:ext>
              </a:extLst>
            </p:cNvPr>
            <p:cNvCxnSpPr>
              <a:cxnSpLocks/>
              <a:stCxn id="465" idx="2"/>
              <a:endCxn id="463" idx="6"/>
            </p:cNvCxnSpPr>
            <p:nvPr/>
          </p:nvCxnSpPr>
          <p:spPr>
            <a:xfrm flipH="1" flipV="1">
              <a:off x="1465933" y="659168"/>
              <a:ext cx="347751" cy="65386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5FA96EF3-5830-684C-8B2A-2CD218EC501D}"/>
                </a:ext>
              </a:extLst>
            </p:cNvPr>
            <p:cNvCxnSpPr>
              <a:cxnSpLocks/>
              <a:stCxn id="466" idx="2"/>
              <a:endCxn id="461" idx="6"/>
            </p:cNvCxnSpPr>
            <p:nvPr/>
          </p:nvCxnSpPr>
          <p:spPr>
            <a:xfrm flipH="1">
              <a:off x="1460325" y="786917"/>
              <a:ext cx="353358" cy="22187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B3D6B71-10EF-D14D-9363-58F9BFDD153B}"/>
                </a:ext>
              </a:extLst>
            </p:cNvPr>
            <p:cNvCxnSpPr>
              <a:cxnSpLocks/>
              <a:stCxn id="465" idx="2"/>
              <a:endCxn id="461" idx="6"/>
            </p:cNvCxnSpPr>
            <p:nvPr/>
          </p:nvCxnSpPr>
          <p:spPr>
            <a:xfrm flipH="1" flipV="1">
              <a:off x="1460325" y="1008795"/>
              <a:ext cx="353358" cy="304237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4F01C2F5-05F3-5E4F-A710-03E50B0ED972}"/>
                </a:ext>
              </a:extLst>
            </p:cNvPr>
            <p:cNvCxnSpPr>
              <a:cxnSpLocks/>
              <a:stCxn id="466" idx="2"/>
              <a:endCxn id="464" idx="6"/>
            </p:cNvCxnSpPr>
            <p:nvPr/>
          </p:nvCxnSpPr>
          <p:spPr>
            <a:xfrm flipH="1">
              <a:off x="1459199" y="786917"/>
              <a:ext cx="354484" cy="584949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2DAC9E00-39C9-B644-B43B-3D204CEE9D30}"/>
                </a:ext>
              </a:extLst>
            </p:cNvPr>
            <p:cNvCxnSpPr>
              <a:cxnSpLocks/>
              <a:stCxn id="465" idx="2"/>
              <a:endCxn id="464" idx="6"/>
            </p:cNvCxnSpPr>
            <p:nvPr/>
          </p:nvCxnSpPr>
          <p:spPr>
            <a:xfrm flipH="1">
              <a:off x="1459199" y="1313032"/>
              <a:ext cx="354484" cy="5883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4D38590-02B4-BE46-B6F8-A91FAAD5A527}"/>
              </a:ext>
            </a:extLst>
          </p:cNvPr>
          <p:cNvGrpSpPr>
            <a:grpSpLocks noChangeAspect="1"/>
          </p:cNvGrpSpPr>
          <p:nvPr/>
        </p:nvGrpSpPr>
        <p:grpSpPr>
          <a:xfrm>
            <a:off x="5207771" y="2508396"/>
            <a:ext cx="529264" cy="329223"/>
            <a:chOff x="562755" y="531422"/>
            <a:chExt cx="1506423" cy="968190"/>
          </a:xfrm>
          <a:solidFill>
            <a:schemeClr val="accent2"/>
          </a:solidFill>
        </p:grpSpPr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9D3EFB5A-45E5-1B48-97A5-959000BDB51B}"/>
                </a:ext>
              </a:extLst>
            </p:cNvPr>
            <p:cNvSpPr/>
            <p:nvPr/>
          </p:nvSpPr>
          <p:spPr>
            <a:xfrm>
              <a:off x="562755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CA33144B-0B66-0B4B-9429-F3FA55B238AC}"/>
                </a:ext>
              </a:extLst>
            </p:cNvPr>
            <p:cNvSpPr/>
            <p:nvPr/>
          </p:nvSpPr>
          <p:spPr>
            <a:xfrm>
              <a:off x="1204830" y="88104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DFFCF726-E27F-0C40-954B-8CB456C3E8E2}"/>
                </a:ext>
              </a:extLst>
            </p:cNvPr>
            <p:cNvSpPr/>
            <p:nvPr/>
          </p:nvSpPr>
          <p:spPr>
            <a:xfrm>
              <a:off x="568354" y="1200414"/>
              <a:ext cx="255495" cy="255494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72FA2CF0-F257-ED45-A5D1-85C44C318F12}"/>
                </a:ext>
              </a:extLst>
            </p:cNvPr>
            <p:cNvSpPr/>
            <p:nvPr/>
          </p:nvSpPr>
          <p:spPr>
            <a:xfrm>
              <a:off x="1210438" y="531422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F2688098-F21B-FF41-AEEA-80FEC92808E0}"/>
                </a:ext>
              </a:extLst>
            </p:cNvPr>
            <p:cNvSpPr/>
            <p:nvPr/>
          </p:nvSpPr>
          <p:spPr>
            <a:xfrm>
              <a:off x="1203705" y="1244117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BC209E92-AD47-F242-A0C9-AA04E2A63B4C}"/>
                </a:ext>
              </a:extLst>
            </p:cNvPr>
            <p:cNvSpPr/>
            <p:nvPr/>
          </p:nvSpPr>
          <p:spPr>
            <a:xfrm>
              <a:off x="1813683" y="118528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792EB4BF-6D1C-5548-8C56-DBBDE433C3AF}"/>
                </a:ext>
              </a:extLst>
            </p:cNvPr>
            <p:cNvSpPr/>
            <p:nvPr/>
          </p:nvSpPr>
          <p:spPr>
            <a:xfrm>
              <a:off x="1813683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9ED9AEA6-D613-B64F-A1E4-A906E5CF0209}"/>
                </a:ext>
              </a:extLst>
            </p:cNvPr>
            <p:cNvCxnSpPr>
              <a:cxnSpLocks/>
              <a:stCxn id="480" idx="6"/>
              <a:endCxn id="483" idx="2"/>
            </p:cNvCxnSpPr>
            <p:nvPr/>
          </p:nvCxnSpPr>
          <p:spPr>
            <a:xfrm flipV="1">
              <a:off x="818250" y="659170"/>
              <a:ext cx="392188" cy="127746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BB66B781-2254-1446-AD68-34A33849EB1E}"/>
                </a:ext>
              </a:extLst>
            </p:cNvPr>
            <p:cNvCxnSpPr>
              <a:cxnSpLocks/>
              <a:stCxn id="480" idx="6"/>
              <a:endCxn id="481" idx="2"/>
            </p:cNvCxnSpPr>
            <p:nvPr/>
          </p:nvCxnSpPr>
          <p:spPr>
            <a:xfrm>
              <a:off x="818250" y="786917"/>
              <a:ext cx="386581" cy="22187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9A4E06A8-7D8F-004E-B95F-F9D6EA8D5437}"/>
                </a:ext>
              </a:extLst>
            </p:cNvPr>
            <p:cNvCxnSpPr>
              <a:cxnSpLocks/>
              <a:stCxn id="481" idx="2"/>
              <a:endCxn id="482" idx="6"/>
            </p:cNvCxnSpPr>
            <p:nvPr/>
          </p:nvCxnSpPr>
          <p:spPr>
            <a:xfrm flipH="1">
              <a:off x="823848" y="1008795"/>
              <a:ext cx="380982" cy="31936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F63C5663-F03E-4C4D-B252-FF83DEAFD895}"/>
                </a:ext>
              </a:extLst>
            </p:cNvPr>
            <p:cNvCxnSpPr>
              <a:cxnSpLocks/>
              <a:stCxn id="484" idx="2"/>
              <a:endCxn id="482" idx="6"/>
            </p:cNvCxnSpPr>
            <p:nvPr/>
          </p:nvCxnSpPr>
          <p:spPr>
            <a:xfrm flipH="1" flipV="1">
              <a:off x="823846" y="1328160"/>
              <a:ext cx="379858" cy="4370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3AF4177F-19E2-064B-A810-85146312AC6C}"/>
                </a:ext>
              </a:extLst>
            </p:cNvPr>
            <p:cNvCxnSpPr>
              <a:cxnSpLocks/>
              <a:stCxn id="486" idx="2"/>
              <a:endCxn id="483" idx="6"/>
            </p:cNvCxnSpPr>
            <p:nvPr/>
          </p:nvCxnSpPr>
          <p:spPr>
            <a:xfrm flipH="1" flipV="1">
              <a:off x="1465933" y="659168"/>
              <a:ext cx="347751" cy="127746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57D8022D-5A09-7B46-8103-A0FB1279D862}"/>
                </a:ext>
              </a:extLst>
            </p:cNvPr>
            <p:cNvCxnSpPr>
              <a:cxnSpLocks/>
              <a:stCxn id="484" idx="2"/>
              <a:endCxn id="480" idx="6"/>
            </p:cNvCxnSpPr>
            <p:nvPr/>
          </p:nvCxnSpPr>
          <p:spPr>
            <a:xfrm flipH="1" flipV="1">
              <a:off x="818250" y="786917"/>
              <a:ext cx="385457" cy="584949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5E4D710F-7EFE-2549-9A58-553D82ACBC66}"/>
                </a:ext>
              </a:extLst>
            </p:cNvPr>
            <p:cNvCxnSpPr>
              <a:cxnSpLocks/>
              <a:stCxn id="483" idx="2"/>
              <a:endCxn id="482" idx="6"/>
            </p:cNvCxnSpPr>
            <p:nvPr/>
          </p:nvCxnSpPr>
          <p:spPr>
            <a:xfrm flipH="1">
              <a:off x="823848" y="659170"/>
              <a:ext cx="386590" cy="668992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AE101AF3-5DD4-AC4D-B20F-61392096ADFA}"/>
                </a:ext>
              </a:extLst>
            </p:cNvPr>
            <p:cNvCxnSpPr>
              <a:cxnSpLocks/>
              <a:stCxn id="485" idx="2"/>
              <a:endCxn id="483" idx="6"/>
            </p:cNvCxnSpPr>
            <p:nvPr/>
          </p:nvCxnSpPr>
          <p:spPr>
            <a:xfrm flipH="1" flipV="1">
              <a:off x="1465933" y="659168"/>
              <a:ext cx="347751" cy="65386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68EBE401-7BDC-1841-BBF0-FEE07F89BDAD}"/>
                </a:ext>
              </a:extLst>
            </p:cNvPr>
            <p:cNvCxnSpPr>
              <a:cxnSpLocks/>
              <a:stCxn id="486" idx="2"/>
              <a:endCxn id="481" idx="6"/>
            </p:cNvCxnSpPr>
            <p:nvPr/>
          </p:nvCxnSpPr>
          <p:spPr>
            <a:xfrm flipH="1">
              <a:off x="1460325" y="786917"/>
              <a:ext cx="353358" cy="22187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D6636C18-C874-5948-9D51-CC2677859ABC}"/>
                </a:ext>
              </a:extLst>
            </p:cNvPr>
            <p:cNvCxnSpPr>
              <a:cxnSpLocks/>
              <a:stCxn id="485" idx="2"/>
              <a:endCxn id="481" idx="6"/>
            </p:cNvCxnSpPr>
            <p:nvPr/>
          </p:nvCxnSpPr>
          <p:spPr>
            <a:xfrm flipH="1" flipV="1">
              <a:off x="1460325" y="1008795"/>
              <a:ext cx="353358" cy="304237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2701F224-39BD-7443-8416-2B13A1772965}"/>
                </a:ext>
              </a:extLst>
            </p:cNvPr>
            <p:cNvCxnSpPr>
              <a:cxnSpLocks/>
              <a:stCxn id="486" idx="2"/>
              <a:endCxn id="484" idx="6"/>
            </p:cNvCxnSpPr>
            <p:nvPr/>
          </p:nvCxnSpPr>
          <p:spPr>
            <a:xfrm flipH="1">
              <a:off x="1459199" y="786917"/>
              <a:ext cx="354484" cy="584949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47E8E7E3-6AEB-6F46-9643-D5AE5369C480}"/>
                </a:ext>
              </a:extLst>
            </p:cNvPr>
            <p:cNvCxnSpPr>
              <a:cxnSpLocks/>
              <a:stCxn id="485" idx="2"/>
              <a:endCxn id="484" idx="6"/>
            </p:cNvCxnSpPr>
            <p:nvPr/>
          </p:nvCxnSpPr>
          <p:spPr>
            <a:xfrm flipH="1">
              <a:off x="1459199" y="1313032"/>
              <a:ext cx="354484" cy="5883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7B84120-451F-7047-B814-7FB9E256C960}"/>
              </a:ext>
            </a:extLst>
          </p:cNvPr>
          <p:cNvSpPr txBox="1"/>
          <p:nvPr/>
        </p:nvSpPr>
        <p:spPr>
          <a:xfrm>
            <a:off x="1884995" y="3684266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Model update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B998D565-F4DA-CC4F-B0AE-818F05D95C3C}"/>
              </a:ext>
            </a:extLst>
          </p:cNvPr>
          <p:cNvSpPr txBox="1"/>
          <p:nvPr/>
        </p:nvSpPr>
        <p:spPr>
          <a:xfrm>
            <a:off x="6118789" y="2771909"/>
            <a:ext cx="209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New global model</a:t>
            </a:r>
          </a:p>
        </p:txBody>
      </p: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107011F6-3F9F-8543-90A8-3DF6DBA009AB}"/>
              </a:ext>
            </a:extLst>
          </p:cNvPr>
          <p:cNvGrpSpPr>
            <a:grpSpLocks noChangeAspect="1"/>
          </p:cNvGrpSpPr>
          <p:nvPr/>
        </p:nvGrpSpPr>
        <p:grpSpPr>
          <a:xfrm>
            <a:off x="5207204" y="2504430"/>
            <a:ext cx="529264" cy="329223"/>
            <a:chOff x="562755" y="531422"/>
            <a:chExt cx="1506423" cy="968190"/>
          </a:xfrm>
          <a:solidFill>
            <a:schemeClr val="accent2"/>
          </a:solidFill>
        </p:grpSpPr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B79B44A-7805-3A41-9CD2-8242A1A8141F}"/>
                </a:ext>
              </a:extLst>
            </p:cNvPr>
            <p:cNvSpPr/>
            <p:nvPr/>
          </p:nvSpPr>
          <p:spPr>
            <a:xfrm>
              <a:off x="562755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C9E750BB-72D6-6A4D-9107-91B2A13211F4}"/>
                </a:ext>
              </a:extLst>
            </p:cNvPr>
            <p:cNvSpPr/>
            <p:nvPr/>
          </p:nvSpPr>
          <p:spPr>
            <a:xfrm>
              <a:off x="1204830" y="88104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25516D64-05DF-F249-B3BA-57622AC37D1C}"/>
                </a:ext>
              </a:extLst>
            </p:cNvPr>
            <p:cNvSpPr/>
            <p:nvPr/>
          </p:nvSpPr>
          <p:spPr>
            <a:xfrm>
              <a:off x="568354" y="1200414"/>
              <a:ext cx="255495" cy="255494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765C1F33-A88A-C443-A4AB-B3716FFDF770}"/>
                </a:ext>
              </a:extLst>
            </p:cNvPr>
            <p:cNvSpPr/>
            <p:nvPr/>
          </p:nvSpPr>
          <p:spPr>
            <a:xfrm>
              <a:off x="1210438" y="531422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5DEA6393-E717-7D40-9D44-DD2B721AE217}"/>
                </a:ext>
              </a:extLst>
            </p:cNvPr>
            <p:cNvSpPr/>
            <p:nvPr/>
          </p:nvSpPr>
          <p:spPr>
            <a:xfrm>
              <a:off x="1203705" y="1244117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CB107FF5-7C48-7148-9610-92B5A51CB3F1}"/>
                </a:ext>
              </a:extLst>
            </p:cNvPr>
            <p:cNvSpPr/>
            <p:nvPr/>
          </p:nvSpPr>
          <p:spPr>
            <a:xfrm>
              <a:off x="1813683" y="118528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6E66D67D-0CE4-C145-A0EB-69EEED82DED4}"/>
                </a:ext>
              </a:extLst>
            </p:cNvPr>
            <p:cNvSpPr/>
            <p:nvPr/>
          </p:nvSpPr>
          <p:spPr>
            <a:xfrm>
              <a:off x="1813683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810177D2-519B-4040-AA79-DF110BB4BC3C}"/>
                </a:ext>
              </a:extLst>
            </p:cNvPr>
            <p:cNvCxnSpPr>
              <a:cxnSpLocks/>
              <a:stCxn id="501" idx="6"/>
              <a:endCxn id="504" idx="2"/>
            </p:cNvCxnSpPr>
            <p:nvPr/>
          </p:nvCxnSpPr>
          <p:spPr>
            <a:xfrm flipV="1">
              <a:off x="818250" y="659170"/>
              <a:ext cx="392188" cy="127746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9A9DF862-1726-7446-8746-FD094B0F7F4D}"/>
                </a:ext>
              </a:extLst>
            </p:cNvPr>
            <p:cNvCxnSpPr>
              <a:cxnSpLocks/>
              <a:stCxn id="501" idx="6"/>
              <a:endCxn id="502" idx="2"/>
            </p:cNvCxnSpPr>
            <p:nvPr/>
          </p:nvCxnSpPr>
          <p:spPr>
            <a:xfrm>
              <a:off x="818250" y="786917"/>
              <a:ext cx="386581" cy="22187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177757C4-14FB-7046-9AFD-DB4A00099057}"/>
                </a:ext>
              </a:extLst>
            </p:cNvPr>
            <p:cNvCxnSpPr>
              <a:cxnSpLocks/>
              <a:stCxn id="502" idx="2"/>
              <a:endCxn id="503" idx="6"/>
            </p:cNvCxnSpPr>
            <p:nvPr/>
          </p:nvCxnSpPr>
          <p:spPr>
            <a:xfrm flipH="1">
              <a:off x="823848" y="1008795"/>
              <a:ext cx="380982" cy="31936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50295181-252B-A945-9FD9-5441154E7F55}"/>
                </a:ext>
              </a:extLst>
            </p:cNvPr>
            <p:cNvCxnSpPr>
              <a:cxnSpLocks/>
              <a:stCxn id="505" idx="2"/>
              <a:endCxn id="503" idx="6"/>
            </p:cNvCxnSpPr>
            <p:nvPr/>
          </p:nvCxnSpPr>
          <p:spPr>
            <a:xfrm flipH="1" flipV="1">
              <a:off x="823846" y="1328160"/>
              <a:ext cx="379858" cy="4370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EE7EE243-143D-BE48-8445-CECF4A628075}"/>
                </a:ext>
              </a:extLst>
            </p:cNvPr>
            <p:cNvCxnSpPr>
              <a:cxnSpLocks/>
              <a:stCxn id="507" idx="2"/>
              <a:endCxn id="504" idx="6"/>
            </p:cNvCxnSpPr>
            <p:nvPr/>
          </p:nvCxnSpPr>
          <p:spPr>
            <a:xfrm flipH="1" flipV="1">
              <a:off x="1465933" y="659168"/>
              <a:ext cx="347751" cy="127746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713E9CCF-EDA8-5247-9606-A31191719457}"/>
                </a:ext>
              </a:extLst>
            </p:cNvPr>
            <p:cNvCxnSpPr>
              <a:cxnSpLocks/>
              <a:stCxn id="505" idx="2"/>
              <a:endCxn id="501" idx="6"/>
            </p:cNvCxnSpPr>
            <p:nvPr/>
          </p:nvCxnSpPr>
          <p:spPr>
            <a:xfrm flipH="1" flipV="1">
              <a:off x="818250" y="786917"/>
              <a:ext cx="385457" cy="584949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10FFB923-8C3F-C646-BD6F-F50A56966B91}"/>
                </a:ext>
              </a:extLst>
            </p:cNvPr>
            <p:cNvCxnSpPr>
              <a:cxnSpLocks/>
              <a:stCxn id="504" idx="2"/>
              <a:endCxn id="503" idx="6"/>
            </p:cNvCxnSpPr>
            <p:nvPr/>
          </p:nvCxnSpPr>
          <p:spPr>
            <a:xfrm flipH="1">
              <a:off x="823848" y="659170"/>
              <a:ext cx="386590" cy="668992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325CD6C6-D8B9-6C43-89FC-6B7C55FAAA3E}"/>
                </a:ext>
              </a:extLst>
            </p:cNvPr>
            <p:cNvCxnSpPr>
              <a:cxnSpLocks/>
              <a:stCxn id="506" idx="2"/>
              <a:endCxn id="504" idx="6"/>
            </p:cNvCxnSpPr>
            <p:nvPr/>
          </p:nvCxnSpPr>
          <p:spPr>
            <a:xfrm flipH="1" flipV="1">
              <a:off x="1465933" y="659168"/>
              <a:ext cx="347751" cy="65386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8F8726AD-E928-FD43-8338-835E3E081070}"/>
                </a:ext>
              </a:extLst>
            </p:cNvPr>
            <p:cNvCxnSpPr>
              <a:cxnSpLocks/>
              <a:stCxn id="507" idx="2"/>
              <a:endCxn id="502" idx="6"/>
            </p:cNvCxnSpPr>
            <p:nvPr/>
          </p:nvCxnSpPr>
          <p:spPr>
            <a:xfrm flipH="1">
              <a:off x="1460325" y="786917"/>
              <a:ext cx="353358" cy="22187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73102E35-14D2-704A-9DA1-A7A866E9210C}"/>
                </a:ext>
              </a:extLst>
            </p:cNvPr>
            <p:cNvCxnSpPr>
              <a:cxnSpLocks/>
              <a:stCxn id="506" idx="2"/>
              <a:endCxn id="502" idx="6"/>
            </p:cNvCxnSpPr>
            <p:nvPr/>
          </p:nvCxnSpPr>
          <p:spPr>
            <a:xfrm flipH="1" flipV="1">
              <a:off x="1460325" y="1008795"/>
              <a:ext cx="353358" cy="304237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745258CE-B586-1842-86B6-3F36373D5A71}"/>
                </a:ext>
              </a:extLst>
            </p:cNvPr>
            <p:cNvCxnSpPr>
              <a:cxnSpLocks/>
              <a:stCxn id="507" idx="2"/>
              <a:endCxn id="505" idx="6"/>
            </p:cNvCxnSpPr>
            <p:nvPr/>
          </p:nvCxnSpPr>
          <p:spPr>
            <a:xfrm flipH="1">
              <a:off x="1459199" y="786917"/>
              <a:ext cx="354484" cy="584949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0D51A680-3485-1844-A206-DC8C19E07F41}"/>
                </a:ext>
              </a:extLst>
            </p:cNvPr>
            <p:cNvCxnSpPr>
              <a:cxnSpLocks/>
              <a:stCxn id="506" idx="2"/>
              <a:endCxn id="505" idx="6"/>
            </p:cNvCxnSpPr>
            <p:nvPr/>
          </p:nvCxnSpPr>
          <p:spPr>
            <a:xfrm flipH="1">
              <a:off x="1459199" y="1313032"/>
              <a:ext cx="354484" cy="5883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7C5CDB5C-BC8D-014C-8595-2E8D32EB73D9}"/>
              </a:ext>
            </a:extLst>
          </p:cNvPr>
          <p:cNvSpPr txBox="1"/>
          <p:nvPr/>
        </p:nvSpPr>
        <p:spPr>
          <a:xfrm>
            <a:off x="8320931" y="2788947"/>
            <a:ext cx="354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Not accurate for all users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[1][2].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06E4B75F-8043-B549-9B07-22CCB6A5F3A4}"/>
              </a:ext>
            </a:extLst>
          </p:cNvPr>
          <p:cNvCxnSpPr>
            <a:cxnSpLocks/>
          </p:cNvCxnSpPr>
          <p:nvPr/>
        </p:nvCxnSpPr>
        <p:spPr>
          <a:xfrm>
            <a:off x="7976592" y="2973613"/>
            <a:ext cx="326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910C440F-6FB7-394F-9BE8-9323D89C3A65}"/>
              </a:ext>
            </a:extLst>
          </p:cNvPr>
          <p:cNvCxnSpPr>
            <a:cxnSpLocks/>
          </p:cNvCxnSpPr>
          <p:nvPr/>
        </p:nvCxnSpPr>
        <p:spPr>
          <a:xfrm flipH="1">
            <a:off x="3348843" y="3371316"/>
            <a:ext cx="749115" cy="78504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879445F-2DDF-FB46-9BC6-1B03590BBB53}"/>
              </a:ext>
            </a:extLst>
          </p:cNvPr>
          <p:cNvCxnSpPr>
            <a:cxnSpLocks/>
          </p:cNvCxnSpPr>
          <p:nvPr/>
        </p:nvCxnSpPr>
        <p:spPr>
          <a:xfrm>
            <a:off x="5144568" y="3332860"/>
            <a:ext cx="17202" cy="101350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4E3E5C9E-C606-804E-A81F-1EC39444BD74}"/>
              </a:ext>
            </a:extLst>
          </p:cNvPr>
          <p:cNvCxnSpPr>
            <a:cxnSpLocks/>
          </p:cNvCxnSpPr>
          <p:nvPr/>
        </p:nvCxnSpPr>
        <p:spPr>
          <a:xfrm>
            <a:off x="6118789" y="3238856"/>
            <a:ext cx="911443" cy="110751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BA863BC4-E800-0D41-AB80-7D48D4BC98FF}"/>
              </a:ext>
            </a:extLst>
          </p:cNvPr>
          <p:cNvSpPr txBox="1"/>
          <p:nvPr/>
        </p:nvSpPr>
        <p:spPr>
          <a:xfrm>
            <a:off x="7066844" y="3530785"/>
            <a:ext cx="4006225" cy="343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lnSpc>
                <a:spcPct val="90000"/>
              </a:lnSpc>
              <a:spcBef>
                <a:spcPts val="1000"/>
              </a:spcBef>
            </a:pPr>
            <a:r>
              <a:rPr lang="en-US" altLang="zh-CN">
                <a:solidFill>
                  <a:prstClr val="black"/>
                </a:solidFill>
                <a:latin typeface="Helvetica" pitchFamily="2" charset="0"/>
                <a:cs typeface="Helvetica" panose="020B0604020202020204" pitchFamily="34" charset="0"/>
              </a:rPr>
              <a:t>Significant communication overhead.</a:t>
            </a:r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95E85E99-1B60-374D-91A7-DEA15FE1B344}"/>
              </a:ext>
            </a:extLst>
          </p:cNvPr>
          <p:cNvCxnSpPr>
            <a:cxnSpLocks/>
          </p:cNvCxnSpPr>
          <p:nvPr/>
        </p:nvCxnSpPr>
        <p:spPr>
          <a:xfrm>
            <a:off x="6678422" y="3673603"/>
            <a:ext cx="326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4DC0B4-0F97-B448-AC53-C7003019F6D0}"/>
              </a:ext>
            </a:extLst>
          </p:cNvPr>
          <p:cNvSpPr txBox="1"/>
          <p:nvPr/>
        </p:nvSpPr>
        <p:spPr>
          <a:xfrm>
            <a:off x="300387" y="6187994"/>
            <a:ext cx="9799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Kairouz</a:t>
            </a:r>
            <a:r>
              <a:rPr lang="en-US" sz="1200" dirty="0"/>
              <a:t>, Peter, et al. "Advances and open problems in federated learning." </a:t>
            </a:r>
            <a:r>
              <a:rPr lang="en-US" sz="1200" dirty="0" err="1"/>
              <a:t>arXiv</a:t>
            </a:r>
            <a:r>
              <a:rPr lang="en-US" sz="1200" dirty="0"/>
              <a:t> preprint arXiv:1912.04977 (2019).</a:t>
            </a:r>
          </a:p>
          <a:p>
            <a:r>
              <a:rPr lang="en-US" sz="1200" dirty="0"/>
              <a:t>[2] Yu, Tao, Eugene </a:t>
            </a:r>
            <a:r>
              <a:rPr lang="en-US" sz="1200" dirty="0" err="1"/>
              <a:t>Bagdasaryan</a:t>
            </a:r>
            <a:r>
              <a:rPr lang="en-US" sz="1200" dirty="0"/>
              <a:t>, and Vitaly </a:t>
            </a:r>
            <a:r>
              <a:rPr lang="en-US" sz="1200" dirty="0" err="1"/>
              <a:t>Shmatikov</a:t>
            </a:r>
            <a:r>
              <a:rPr lang="en-US" sz="1200" dirty="0"/>
              <a:t>. "Salvaging federated learning by local adaptation." </a:t>
            </a:r>
            <a:r>
              <a:rPr lang="en-US" sz="1200" dirty="0" err="1"/>
              <a:t>arXiv</a:t>
            </a:r>
            <a:r>
              <a:rPr lang="en-US" sz="1200" dirty="0"/>
              <a:t> preprint arXiv:2002.04758 (2020).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7E9D8A-1FE5-F14E-AA94-1F87668EB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4</a:t>
            </a:fld>
            <a:r>
              <a:rPr lang="en-US" altLang="zh-CN" dirty="0"/>
              <a:t>/21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365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0.09297 -0.3562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8" y="-1782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-0.08789 -0.42222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1" y="-2111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-0.26575 -0.3467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94" y="-1733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0.08946 0.24144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6" y="1206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0.06406 0.24213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1210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0.23724 0.24213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62" y="12106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6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8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2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4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8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9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0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4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5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6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99" grpId="0"/>
      <p:bldP spid="230" grpId="0"/>
      <p:bldP spid="2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F1B46B-63BC-4805-AD99-72CF9B0B9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75" y="375576"/>
            <a:ext cx="10799180" cy="684311"/>
          </a:xfrm>
        </p:spPr>
        <p:txBody>
          <a:bodyPr>
            <a:normAutofit/>
          </a:bodyPr>
          <a:lstStyle/>
          <a:p>
            <a:r>
              <a:rPr lang="en-US" altLang="zh-CN" sz="3600"/>
              <a:t>New Insight</a:t>
            </a:r>
            <a:endParaRPr lang="zh-CN" altLang="en-US" sz="36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5797182-0128-C74B-8255-9F1D1FA47E98}"/>
              </a:ext>
            </a:extLst>
          </p:cNvPr>
          <p:cNvGrpSpPr/>
          <p:nvPr/>
        </p:nvGrpSpPr>
        <p:grpSpPr>
          <a:xfrm>
            <a:off x="3252308" y="1898484"/>
            <a:ext cx="1799780" cy="1608127"/>
            <a:chOff x="8618806" y="3733497"/>
            <a:chExt cx="1799780" cy="1608127"/>
          </a:xfrm>
        </p:grpSpPr>
        <p:pic>
          <p:nvPicPr>
            <p:cNvPr id="3074" name="Picture 2" descr="House Nighttime Daytime Stock Illustrations – 38 House Nighttime Daytime  Stock Illustrations, Vectors &amp; Clipart - Dreamstime">
              <a:extLst>
                <a:ext uri="{FF2B5EF4-FFF2-40B4-BE49-F238E27FC236}">
                  <a16:creationId xmlns:a16="http://schemas.microsoft.com/office/drawing/2014/main" id="{DDD5919C-7547-E54D-9F67-5BC5DBDF1C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9174" y="3733497"/>
              <a:ext cx="1329073" cy="935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9EE873-EC04-CD4B-8316-8AB0B1699F57}"/>
                </a:ext>
              </a:extLst>
            </p:cNvPr>
            <p:cNvSpPr txBox="1"/>
            <p:nvPr/>
          </p:nvSpPr>
          <p:spPr>
            <a:xfrm>
              <a:off x="8618806" y="4695293"/>
              <a:ext cx="1799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latin typeface="Helvetica Light" panose="020B0403020202020204" pitchFamily="34" charset="0"/>
                  <a:cs typeface="Helvetica" panose="020B0604020202020204" pitchFamily="34" charset="0"/>
                </a:rPr>
                <a:t>Physical environments</a:t>
              </a:r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574B67-523C-004D-BACD-885D2A57A957}"/>
              </a:ext>
            </a:extLst>
          </p:cNvPr>
          <p:cNvGrpSpPr/>
          <p:nvPr/>
        </p:nvGrpSpPr>
        <p:grpSpPr>
          <a:xfrm>
            <a:off x="892270" y="1788148"/>
            <a:ext cx="1704674" cy="1605562"/>
            <a:chOff x="7444154" y="2388257"/>
            <a:chExt cx="1704674" cy="16055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07CD61-1AFF-A34E-92DE-C1CEEDDEE8D1}"/>
                </a:ext>
              </a:extLst>
            </p:cNvPr>
            <p:cNvSpPr txBox="1"/>
            <p:nvPr/>
          </p:nvSpPr>
          <p:spPr>
            <a:xfrm>
              <a:off x="7583333" y="3347488"/>
              <a:ext cx="15157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latin typeface="Helvetica Light" panose="020B0403020202020204" pitchFamily="34" charset="0"/>
                  <a:cs typeface="Helvetica" panose="020B0604020202020204" pitchFamily="34" charset="0"/>
                </a:rPr>
                <a:t>Biological features</a:t>
              </a:r>
              <a:endParaRPr lang="en-US"/>
            </a:p>
          </p:txBody>
        </p:sp>
        <p:pic>
          <p:nvPicPr>
            <p:cNvPr id="11" name="Graphic 10" descr="Man with cane outline">
              <a:extLst>
                <a:ext uri="{FF2B5EF4-FFF2-40B4-BE49-F238E27FC236}">
                  <a16:creationId xmlns:a16="http://schemas.microsoft.com/office/drawing/2014/main" id="{E621F7B5-10B5-084C-BAA0-A4C28BF3F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44154" y="2388257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Run outline">
              <a:extLst>
                <a:ext uri="{FF2B5EF4-FFF2-40B4-BE49-F238E27FC236}">
                  <a16:creationId xmlns:a16="http://schemas.microsoft.com/office/drawing/2014/main" id="{1B7F8F01-5CAE-1140-B145-541D62811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34428" y="2422971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7B9132E-D9D4-164A-A955-C4AC6758C82A}"/>
              </a:ext>
            </a:extLst>
          </p:cNvPr>
          <p:cNvGrpSpPr/>
          <p:nvPr/>
        </p:nvGrpSpPr>
        <p:grpSpPr>
          <a:xfrm>
            <a:off x="5604147" y="1917395"/>
            <a:ext cx="1909454" cy="1499131"/>
            <a:chOff x="7668182" y="4702572"/>
            <a:chExt cx="1488441" cy="128072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BFB6430-21CD-7649-BE99-42ACAADE883F}"/>
                </a:ext>
              </a:extLst>
            </p:cNvPr>
            <p:cNvGrpSpPr/>
            <p:nvPr/>
          </p:nvGrpSpPr>
          <p:grpSpPr>
            <a:xfrm>
              <a:off x="7668182" y="4702572"/>
              <a:ext cx="1193031" cy="922952"/>
              <a:chOff x="8610600" y="4692389"/>
              <a:chExt cx="1193031" cy="922952"/>
            </a:xfrm>
          </p:grpSpPr>
          <p:pic>
            <p:nvPicPr>
              <p:cNvPr id="3084" name="Picture 12" descr="全新的iOS 14 小组件要如何设计？来看官方设计指南！ - 优设网- UISDC">
                <a:extLst>
                  <a:ext uri="{FF2B5EF4-FFF2-40B4-BE49-F238E27FC236}">
                    <a16:creationId xmlns:a16="http://schemas.microsoft.com/office/drawing/2014/main" id="{698000EF-0651-264A-A7A2-09FE8427A3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0600" y="4692389"/>
                <a:ext cx="681104" cy="922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 descr="A picture containing text, electronics, display, computer&#10;&#10;Description automatically generated">
                <a:extLst>
                  <a:ext uri="{FF2B5EF4-FFF2-40B4-BE49-F238E27FC236}">
                    <a16:creationId xmlns:a16="http://schemas.microsoft.com/office/drawing/2014/main" id="{26145AFA-AFF1-5144-AB2B-31250C944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4286" y="4735080"/>
                <a:ext cx="439345" cy="837570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7CA6E4-12BA-3F4F-B847-CF4ABAF70BDE}"/>
                </a:ext>
              </a:extLst>
            </p:cNvPr>
            <p:cNvSpPr txBox="1"/>
            <p:nvPr/>
          </p:nvSpPr>
          <p:spPr>
            <a:xfrm>
              <a:off x="7753675" y="5613964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Helvetica Light" panose="020B0403020202020204" pitchFamily="34" charset="0"/>
                  <a:cs typeface="Helvetica" panose="020B0604020202020204" pitchFamily="34" charset="0"/>
                </a:rPr>
                <a:t>Sensor bias</a:t>
              </a:r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C0C9593-2D97-C342-B09A-2FE8676AA189}"/>
              </a:ext>
            </a:extLst>
          </p:cNvPr>
          <p:cNvSpPr txBox="1"/>
          <p:nvPr/>
        </p:nvSpPr>
        <p:spPr>
          <a:xfrm>
            <a:off x="509275" y="1369388"/>
            <a:ext cx="7513595" cy="370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US" altLang="zh-CN" sz="2000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There exhibits </a:t>
            </a:r>
            <a:r>
              <a:rPr lang="en-US" altLang="zh-CN" sz="2000">
                <a:solidFill>
                  <a:srgbClr val="C00000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intrinsic</a:t>
            </a:r>
            <a:r>
              <a:rPr lang="en-US" altLang="zh-CN" sz="2000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similarities</a:t>
            </a:r>
            <a:r>
              <a:rPr lang="en-US" altLang="zh-CN" sz="2000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 among users’ activity data.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35E606-B63D-534B-BAE2-05F2925E87BD}"/>
              </a:ext>
            </a:extLst>
          </p:cNvPr>
          <p:cNvSpPr txBox="1"/>
          <p:nvPr/>
        </p:nvSpPr>
        <p:spPr>
          <a:xfrm>
            <a:off x="497431" y="3775172"/>
            <a:ext cx="71422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>
              <a:solidFill>
                <a:prstClr val="black"/>
              </a:solidFill>
              <a:latin typeface="Helvetica Light" panose="020B0403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Learn the underlying relatedness among users (clustering) and apply it to model aggregation.</a:t>
            </a:r>
          </a:p>
          <a:p>
            <a:endParaRPr lang="en-US" altLang="zh-CN" sz="2000" dirty="0">
              <a:solidFill>
                <a:prstClr val="black"/>
              </a:solidFill>
              <a:latin typeface="Helvetica Light" panose="020B0403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76ED92-AA24-8F48-B3F3-9CD31F7C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5</a:t>
            </a:fld>
            <a:r>
              <a:rPr lang="en-US" altLang="zh-CN" dirty="0"/>
              <a:t>/21</a:t>
            </a:r>
            <a:endParaRPr lang="zh-CN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E76789-F19E-A441-8FB2-187154765F05}"/>
              </a:ext>
            </a:extLst>
          </p:cNvPr>
          <p:cNvSpPr/>
          <p:nvPr/>
        </p:nvSpPr>
        <p:spPr>
          <a:xfrm>
            <a:off x="509274" y="6260364"/>
            <a:ext cx="10463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[3] </a:t>
            </a:r>
            <a:r>
              <a:rPr lang="en-US" sz="1200" dirty="0" err="1"/>
              <a:t>Xiaomin</a:t>
            </a:r>
            <a:r>
              <a:rPr lang="en-US" sz="1200" dirty="0"/>
              <a:t> Ouyang, et al. 2021. </a:t>
            </a:r>
            <a:r>
              <a:rPr lang="en-US" sz="1200" dirty="0" err="1"/>
              <a:t>ClusterFL</a:t>
            </a:r>
            <a:r>
              <a:rPr lang="en-US" sz="1200" dirty="0"/>
              <a:t>: a similarity-aware federated learning system for human activity recognition. In Proceedings of the 19th Annual International Conference on Mobile Systems, Applications, and Services. 54–66.</a:t>
            </a:r>
            <a:endParaRPr lang="en-US" sz="1200" dirty="0">
              <a:solidFill>
                <a:prstClr val="black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BF3D0-1723-9447-8845-84C16588A6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9665" y="1698073"/>
            <a:ext cx="3583291" cy="2659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472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F1B46B-63BC-4805-AD99-72CF9B0B9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75" y="375576"/>
            <a:ext cx="10799180" cy="684311"/>
          </a:xfrm>
        </p:spPr>
        <p:txBody>
          <a:bodyPr>
            <a:normAutofit/>
          </a:bodyPr>
          <a:lstStyle/>
          <a:p>
            <a:r>
              <a:rPr lang="en-US" altLang="zh-CN" sz="3600"/>
              <a:t>New Insight</a:t>
            </a:r>
            <a:endParaRPr lang="zh-CN" altLang="en-US" sz="3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C9593-2D97-C342-B09A-2FE8676AA189}"/>
              </a:ext>
            </a:extLst>
          </p:cNvPr>
          <p:cNvSpPr txBox="1"/>
          <p:nvPr/>
        </p:nvSpPr>
        <p:spPr>
          <a:xfrm>
            <a:off x="509275" y="1369388"/>
            <a:ext cx="9817368" cy="370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US" sz="2000" dirty="0">
                <a:latin typeface="Helvetica Light" panose="020B0403020202020204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Helvetica Light" panose="020B0403020202020204" pitchFamily="34" charset="0"/>
              </a:rPr>
              <a:t>degree of similarity</a:t>
            </a:r>
            <a:r>
              <a:rPr lang="en-US" sz="2000" dirty="0">
                <a:latin typeface="Helvetica Light" panose="020B0403020202020204" pitchFamily="34" charset="0"/>
              </a:rPr>
              <a:t> among users’ deep models </a:t>
            </a:r>
            <a:r>
              <a:rPr lang="en-US" sz="2000" dirty="0">
                <a:solidFill>
                  <a:srgbClr val="FF0000"/>
                </a:solidFill>
                <a:latin typeface="Helvetica Light" panose="020B0403020202020204" pitchFamily="34" charset="0"/>
              </a:rPr>
              <a:t>reduces from the bottom up</a:t>
            </a:r>
            <a:r>
              <a:rPr lang="en-US" altLang="zh-CN" sz="2000" dirty="0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35E606-B63D-534B-BAE2-05F2925E87BD}"/>
              </a:ext>
            </a:extLst>
          </p:cNvPr>
          <p:cNvSpPr txBox="1"/>
          <p:nvPr/>
        </p:nvSpPr>
        <p:spPr>
          <a:xfrm>
            <a:off x="509273" y="2049760"/>
            <a:ext cx="10620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>
              <a:solidFill>
                <a:prstClr val="black"/>
              </a:solidFill>
              <a:latin typeface="Helvetica Light" panose="020B0403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Exploit such similarity of models and aggregate them in an iterative, layer-wise manner.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76ED92-AA24-8F48-B3F3-9CD31F7C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6</a:t>
            </a:fld>
            <a:r>
              <a:rPr lang="en-US" altLang="zh-CN" dirty="0"/>
              <a:t>/21</a:t>
            </a:r>
            <a:endParaRPr lang="zh-CN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E76789-F19E-A441-8FB2-187154765F05}"/>
              </a:ext>
            </a:extLst>
          </p:cNvPr>
          <p:cNvSpPr/>
          <p:nvPr/>
        </p:nvSpPr>
        <p:spPr>
          <a:xfrm>
            <a:off x="509273" y="6251591"/>
            <a:ext cx="10799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[4] </a:t>
            </a:r>
            <a:r>
              <a:rPr lang="en-US" sz="1200" dirty="0"/>
              <a:t>Lili </a:t>
            </a:r>
            <a:r>
              <a:rPr lang="en-US" sz="1200" dirty="0" err="1"/>
              <a:t>Mou</a:t>
            </a:r>
            <a:r>
              <a:rPr lang="en-US" sz="1200" dirty="0"/>
              <a:t>, et al. 2016.How transferable are neural networks in </a:t>
            </a:r>
            <a:r>
              <a:rPr lang="en-US" sz="1200" dirty="0" err="1"/>
              <a:t>nlp</a:t>
            </a:r>
            <a:r>
              <a:rPr lang="en-US" sz="1200" dirty="0"/>
              <a:t> applications? </a:t>
            </a:r>
            <a:r>
              <a:rPr lang="en-US" sz="1200" dirty="0" err="1"/>
              <a:t>arXiv</a:t>
            </a:r>
            <a:r>
              <a:rPr lang="en-US" sz="1200" dirty="0"/>
              <a:t> preprintarXiv:1603.06111(2016).</a:t>
            </a:r>
          </a:p>
          <a:p>
            <a:r>
              <a:rPr lang="en-US" sz="1200" dirty="0">
                <a:solidFill>
                  <a:prstClr val="black"/>
                </a:solidFill>
              </a:rPr>
              <a:t>[5] Jason </a:t>
            </a:r>
            <a:r>
              <a:rPr lang="en-US" sz="1200" dirty="0" err="1">
                <a:solidFill>
                  <a:prstClr val="black"/>
                </a:solidFill>
              </a:rPr>
              <a:t>Yosinski</a:t>
            </a:r>
            <a:r>
              <a:rPr lang="en-US" sz="1200" dirty="0"/>
              <a:t>, et al</a:t>
            </a:r>
            <a:r>
              <a:rPr lang="en-US" sz="1200" dirty="0">
                <a:solidFill>
                  <a:prstClr val="black"/>
                </a:solidFill>
              </a:rPr>
              <a:t>. 2014. How transfer-able are features in deep neural networks?. In Advances in neural information processing systems. 3320–3328.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C9603-2E1E-3942-9FA2-B728E64800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846" t="996" r="50564" b="20509"/>
          <a:stretch/>
        </p:blipFill>
        <p:spPr>
          <a:xfrm>
            <a:off x="3267856" y="2895406"/>
            <a:ext cx="2458387" cy="27558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649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A0ECE4-F2E5-BD49-93D4-4A50182F9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893" y="1070249"/>
            <a:ext cx="4152900" cy="330200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FDF1B46B-63BC-4805-AD99-72CF9B0B9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75" y="375576"/>
            <a:ext cx="10799180" cy="684311"/>
          </a:xfrm>
        </p:spPr>
        <p:txBody>
          <a:bodyPr>
            <a:normAutofit/>
          </a:bodyPr>
          <a:lstStyle/>
          <a:p>
            <a:r>
              <a:rPr lang="en-US" altLang="zh-CN" sz="3600"/>
              <a:t>HAR Case Study</a:t>
            </a:r>
            <a:endParaRPr lang="zh-CN" altLang="en-US" sz="360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83ED1A1-ADB2-43AF-AC04-4826130F8EED}"/>
              </a:ext>
            </a:extLst>
          </p:cNvPr>
          <p:cNvSpPr/>
          <p:nvPr/>
        </p:nvSpPr>
        <p:spPr>
          <a:xfrm>
            <a:off x="489207" y="1239091"/>
            <a:ext cx="7763868" cy="1236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b="1" dirty="0">
                <a:latin typeface="HELVETICA LIGHT" panose="020B0403020202020204" pitchFamily="34" charset="0"/>
                <a:cs typeface="Helvetica" panose="020B0604020202020204" pitchFamily="34" charset="0"/>
              </a:rPr>
              <a:t>Initial study results:</a:t>
            </a:r>
          </a:p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Helvetica Light" panose="020B0403020202020204" pitchFamily="34" charset="0"/>
                <a:cs typeface="Helvetica" panose="020B0604020202020204" pitchFamily="34" charset="0"/>
              </a:rPr>
              <a:t>HARBOX datasets (IMU)</a:t>
            </a:r>
          </a:p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Helvetica Light" panose="020B0403020202020204" pitchFamily="34" charset="0"/>
                <a:cs typeface="Helvetica" panose="020B0604020202020204" pitchFamily="34" charset="0"/>
              </a:rPr>
              <a:t>6 users (randomly selected)</a:t>
            </a:r>
          </a:p>
        </p:txBody>
      </p:sp>
      <p:graphicFrame>
        <p:nvGraphicFramePr>
          <p:cNvPr id="26" name="Table 9">
            <a:extLst>
              <a:ext uri="{FF2B5EF4-FFF2-40B4-BE49-F238E27FC236}">
                <a16:creationId xmlns:a16="http://schemas.microsoft.com/office/drawing/2014/main" id="{834B6E37-7AE5-8347-8386-D849B727E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539215"/>
              </p:ext>
            </p:extLst>
          </p:nvPr>
        </p:nvGraphicFramePr>
        <p:xfrm>
          <a:off x="8208980" y="4941820"/>
          <a:ext cx="374516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173">
                  <a:extLst>
                    <a:ext uri="{9D8B030D-6E8A-4147-A177-3AD203B41FA5}">
                      <a16:colId xmlns:a16="http://schemas.microsoft.com/office/drawing/2014/main" val="1541167177"/>
                    </a:ext>
                  </a:extLst>
                </a:gridCol>
                <a:gridCol w="1675989">
                  <a:extLst>
                    <a:ext uri="{9D8B030D-6E8A-4147-A177-3AD203B41FA5}">
                      <a16:colId xmlns:a16="http://schemas.microsoft.com/office/drawing/2014/main" val="1482341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 sharing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Layer-wise sharing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55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96.89%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61919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AEE41-DF64-234E-BBF4-699C9F417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7</a:t>
            </a:fld>
            <a:r>
              <a:rPr lang="en-US" altLang="zh-CN" dirty="0"/>
              <a:t>/21</a:t>
            </a:r>
            <a:endParaRPr lang="zh-CN" alt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BA84F-D95B-9E4B-AF45-724365714236}"/>
              </a:ext>
            </a:extLst>
          </p:cNvPr>
          <p:cNvSpPr/>
          <p:nvPr/>
        </p:nvSpPr>
        <p:spPr>
          <a:xfrm>
            <a:off x="10877968" y="1436916"/>
            <a:ext cx="143813" cy="1796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77B2591-34EF-8849-8E60-6BDED332ECB5}"/>
              </a:ext>
            </a:extLst>
          </p:cNvPr>
          <p:cNvSpPr/>
          <p:nvPr/>
        </p:nvSpPr>
        <p:spPr>
          <a:xfrm>
            <a:off x="9038279" y="1817922"/>
            <a:ext cx="143813" cy="179614"/>
          </a:xfrm>
          <a:prstGeom prst="ellipse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F3D4D7-14E5-7140-A393-FA91BAECF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519" y="4249232"/>
            <a:ext cx="2819400" cy="2032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A8BEEF-1782-094E-8E00-3072F1E48076}"/>
              </a:ext>
            </a:extLst>
          </p:cNvPr>
          <p:cNvCxnSpPr>
            <a:cxnSpLocks/>
          </p:cNvCxnSpPr>
          <p:nvPr/>
        </p:nvCxnSpPr>
        <p:spPr>
          <a:xfrm>
            <a:off x="6204462" y="5428512"/>
            <a:ext cx="191520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CA3B40B-B66F-1746-B7EE-E6470FC8E450}"/>
              </a:ext>
            </a:extLst>
          </p:cNvPr>
          <p:cNvSpPr txBox="1"/>
          <p:nvPr/>
        </p:nvSpPr>
        <p:spPr>
          <a:xfrm>
            <a:off x="6384566" y="4706736"/>
            <a:ext cx="2278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accuracy</a:t>
            </a:r>
            <a:r>
              <a:rPr lang="zh-CN" altLang="en-US" sz="2000" dirty="0">
                <a:latin typeface="Helvetica Light" panose="020B0403020202020204" pitchFamily="34" charset="0"/>
              </a:rPr>
              <a:t> </a:t>
            </a:r>
            <a:r>
              <a:rPr lang="en-US" altLang="zh-CN" sz="2000" dirty="0">
                <a:latin typeface="Helvetica Light" panose="020B0403020202020204" pitchFamily="34" charset="0"/>
              </a:rPr>
              <a:t>improvement</a:t>
            </a:r>
            <a:endParaRPr lang="en-US" sz="2000" dirty="0">
              <a:latin typeface="Helvetica Light" panose="020B0403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B25AC80-7350-A34A-A829-CB9B32B232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2" t="7724" r="20376" b="7468"/>
          <a:stretch/>
        </p:blipFill>
        <p:spPr>
          <a:xfrm>
            <a:off x="304280" y="3794851"/>
            <a:ext cx="3083497" cy="248638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04ABA26-6406-0146-8A16-5F080E191457}"/>
              </a:ext>
            </a:extLst>
          </p:cNvPr>
          <p:cNvSpPr txBox="1"/>
          <p:nvPr/>
        </p:nvSpPr>
        <p:spPr>
          <a:xfrm>
            <a:off x="509276" y="6221440"/>
            <a:ext cx="2473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Light" panose="020B0403020202020204" pitchFamily="34" charset="0"/>
              </a:rPr>
              <a:t>Correlation matrix of 6 users’ HAR data.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4D7629-4760-2644-B77C-8DA468659466}"/>
              </a:ext>
            </a:extLst>
          </p:cNvPr>
          <p:cNvSpPr/>
          <p:nvPr/>
        </p:nvSpPr>
        <p:spPr>
          <a:xfrm>
            <a:off x="489207" y="2494003"/>
            <a:ext cx="6096000" cy="64787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Helvetica Light" panose="020B0403020202020204" pitchFamily="34" charset="0"/>
                <a:cs typeface="Helvetica" panose="020B0604020202020204" pitchFamily="34" charset="0"/>
              </a:rPr>
              <a:t>clustering results on local models: (n1,n2), (n3,n4,n5,n6)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234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37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09" y="493808"/>
            <a:ext cx="11144491" cy="541692"/>
          </a:xfrm>
        </p:spPr>
        <p:txBody>
          <a:bodyPr>
            <a:normAutofit/>
          </a:bodyPr>
          <a:lstStyle/>
          <a:p>
            <a:r>
              <a:rPr lang="en-US" altLang="zh-CN" sz="3200" dirty="0" err="1"/>
              <a:t>FedDL</a:t>
            </a:r>
            <a:r>
              <a:rPr lang="en-US" altLang="zh-CN" sz="3200" dirty="0"/>
              <a:t>: Dynamic Layer-wise Federated Learning for HAR </a:t>
            </a:r>
          </a:p>
        </p:txBody>
      </p:sp>
      <p:sp>
        <p:nvSpPr>
          <p:cNvPr id="14" name="矩形 12">
            <a:extLst>
              <a:ext uri="{FF2B5EF4-FFF2-40B4-BE49-F238E27FC236}">
                <a16:creationId xmlns:a16="http://schemas.microsoft.com/office/drawing/2014/main" id="{18B69D37-9FFB-0A41-8AB3-AB8A8354D7C4}"/>
              </a:ext>
            </a:extLst>
          </p:cNvPr>
          <p:cNvSpPr/>
          <p:nvPr/>
        </p:nvSpPr>
        <p:spPr>
          <a:xfrm>
            <a:off x="419320" y="1462183"/>
            <a:ext cx="4585818" cy="42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Helvetica Light" panose="020B0403020202020204" pitchFamily="34" charset="0"/>
                <a:cs typeface="Helvetica" panose="020B0604020202020204" pitchFamily="34" charset="0"/>
              </a:rPr>
              <a:t>Overview</a:t>
            </a:r>
            <a:r>
              <a:rPr lang="en-US" altLang="zh-CN" sz="2400" dirty="0">
                <a:latin typeface="Helvetica Light" panose="020B0403020202020204" pitchFamily="34" charset="0"/>
                <a:cs typeface="Helvetica" panose="020B0604020202020204" pitchFamily="34" charset="0"/>
              </a:rPr>
              <a:t>:</a:t>
            </a:r>
            <a:endParaRPr lang="en-US" altLang="zh-CN" sz="2000" dirty="0">
              <a:latin typeface="Helvetica Light" panose="020B0403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FFE9A-E75C-4444-9F15-9248CE8D76B2}"/>
              </a:ext>
            </a:extLst>
          </p:cNvPr>
          <p:cNvSpPr txBox="1"/>
          <p:nvPr/>
        </p:nvSpPr>
        <p:spPr>
          <a:xfrm>
            <a:off x="419320" y="2153813"/>
            <a:ext cx="3760794" cy="924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Grouping</a:t>
            </a:r>
            <a:r>
              <a:rPr lang="en-US" altLang="zh-CN" sz="2000" dirty="0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 and </a:t>
            </a:r>
            <a:r>
              <a:rPr lang="en-US" altLang="zh-CN" sz="2000" dirty="0">
                <a:solidFill>
                  <a:srgbClr val="FF0000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merging models </a:t>
            </a:r>
            <a:r>
              <a:rPr lang="en-US" altLang="zh-CN" sz="2000" dirty="0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in a </a:t>
            </a:r>
            <a:r>
              <a:rPr lang="en-US" altLang="zh-CN" sz="2000" dirty="0">
                <a:solidFill>
                  <a:srgbClr val="FF0000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bottom-up layer-wise </a:t>
            </a:r>
            <a:r>
              <a:rPr lang="en-US" altLang="zh-CN" sz="2000" dirty="0">
                <a:solidFill>
                  <a:prstClr val="black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manner.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4C90A-EBE6-1246-A613-150EE8A0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8</a:t>
            </a:fld>
            <a:r>
              <a:rPr lang="en-US" altLang="zh-CN" dirty="0"/>
              <a:t>/21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1D19EF-75C9-5F46-BD07-F4E14FE244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378" b="71349"/>
          <a:stretch/>
        </p:blipFill>
        <p:spPr>
          <a:xfrm>
            <a:off x="3917022" y="1212546"/>
            <a:ext cx="6859616" cy="15110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52B6D5-8A38-0F46-9B4B-70C4B35A10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122" r="43225" b="36674"/>
          <a:stretch/>
        </p:blipFill>
        <p:spPr>
          <a:xfrm>
            <a:off x="3917022" y="2723613"/>
            <a:ext cx="4297588" cy="16984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B188B2-7F83-6346-A5D4-065D3FBC26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326" r="43225"/>
          <a:stretch/>
        </p:blipFill>
        <p:spPr>
          <a:xfrm>
            <a:off x="3917023" y="4422096"/>
            <a:ext cx="4297588" cy="19342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07D3C5-1986-9C49-860E-47C2A52A70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75" t="31122" r="3770" b="36674"/>
          <a:stretch/>
        </p:blipFill>
        <p:spPr>
          <a:xfrm>
            <a:off x="8214610" y="2723613"/>
            <a:ext cx="2986570" cy="16984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E49DE93-6BF1-974A-AD6C-857FE0AE8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75" t="63326"/>
          <a:stretch/>
        </p:blipFill>
        <p:spPr>
          <a:xfrm>
            <a:off x="8214610" y="4422096"/>
            <a:ext cx="3271891" cy="19342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53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73">
            <a:extLst>
              <a:ext uri="{FF2B5EF4-FFF2-40B4-BE49-F238E27FC236}">
                <a16:creationId xmlns:a16="http://schemas.microsoft.com/office/drawing/2014/main" id="{B4317C3F-B7AA-E84F-92FB-CB450F120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1368425"/>
            <a:ext cx="5842000" cy="438150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21688B07-0E42-44B8-BF4A-871D146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20" y="292973"/>
            <a:ext cx="11144491" cy="80127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Dynamic Layer-wise FL Framework</a:t>
            </a:r>
            <a:endParaRPr lang="zh-CN" altLang="en-US" sz="36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44594ED-2814-874A-A301-537725DC7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160C-92F5-4CA3-ADFB-25E541243F54}" type="slidenum">
              <a:rPr lang="zh-CN" altLang="en-US" smtClean="0"/>
              <a:pPr/>
              <a:t>9</a:t>
            </a:fld>
            <a:r>
              <a:rPr lang="en-US" altLang="zh-CN" dirty="0"/>
              <a:t>/21</a:t>
            </a:r>
            <a:endParaRPr lang="zh-CN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DFDB55-6D66-5247-9A98-2452A96D2C34}"/>
              </a:ext>
            </a:extLst>
          </p:cNvPr>
          <p:cNvSpPr/>
          <p:nvPr/>
        </p:nvSpPr>
        <p:spPr>
          <a:xfrm>
            <a:off x="419320" y="136772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Helvetica Light" panose="020B0403020202020204" pitchFamily="34" charset="0"/>
              </a:rPr>
              <a:t>R-round local training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62702AB-C4B2-D14A-89F1-5B3BCE25E017}"/>
              </a:ext>
            </a:extLst>
          </p:cNvPr>
          <p:cNvSpPr/>
          <p:nvPr/>
        </p:nvSpPr>
        <p:spPr>
          <a:xfrm>
            <a:off x="7240249" y="2404414"/>
            <a:ext cx="1484027" cy="788492"/>
          </a:xfrm>
          <a:prstGeom prst="rect">
            <a:avLst/>
          </a:prstGeom>
          <a:solidFill>
            <a:srgbClr val="7030A0">
              <a:alpha val="11539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70FA470-C35B-A849-A323-A8566F989A6B}"/>
              </a:ext>
            </a:extLst>
          </p:cNvPr>
          <p:cNvSpPr/>
          <p:nvPr/>
        </p:nvSpPr>
        <p:spPr>
          <a:xfrm>
            <a:off x="9742191" y="1189400"/>
            <a:ext cx="1857477" cy="1457936"/>
          </a:xfrm>
          <a:prstGeom prst="rect">
            <a:avLst/>
          </a:prstGeom>
          <a:solidFill>
            <a:srgbClr val="7030A0">
              <a:alpha val="11539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EF2AB70-E48E-914B-BBE0-5C1FA6521CC1}"/>
              </a:ext>
            </a:extLst>
          </p:cNvPr>
          <p:cNvSpPr/>
          <p:nvPr/>
        </p:nvSpPr>
        <p:spPr>
          <a:xfrm>
            <a:off x="6400800" y="4646951"/>
            <a:ext cx="239843" cy="2548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EF478468-65F0-3347-ADA9-C19BA6697523}"/>
              </a:ext>
            </a:extLst>
          </p:cNvPr>
          <p:cNvSpPr/>
          <p:nvPr/>
        </p:nvSpPr>
        <p:spPr>
          <a:xfrm>
            <a:off x="7172250" y="3907249"/>
            <a:ext cx="239843" cy="2548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F42DFF24-60EA-2042-9EBF-EE4A5B993989}"/>
              </a:ext>
            </a:extLst>
          </p:cNvPr>
          <p:cNvSpPr/>
          <p:nvPr/>
        </p:nvSpPr>
        <p:spPr>
          <a:xfrm>
            <a:off x="6722546" y="3697387"/>
            <a:ext cx="239843" cy="2548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047BBBD8-5318-5F44-99D0-2BD533FE014E}"/>
              </a:ext>
            </a:extLst>
          </p:cNvPr>
          <p:cNvSpPr/>
          <p:nvPr/>
        </p:nvSpPr>
        <p:spPr>
          <a:xfrm>
            <a:off x="7884826" y="2173575"/>
            <a:ext cx="337279" cy="2275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95D95CD1-A5E1-6742-A9C0-BF20FE1CE418}"/>
              </a:ext>
            </a:extLst>
          </p:cNvPr>
          <p:cNvSpPr/>
          <p:nvPr/>
        </p:nvSpPr>
        <p:spPr>
          <a:xfrm>
            <a:off x="8985894" y="1759602"/>
            <a:ext cx="337279" cy="2275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4BF890-97B5-C64C-8851-D77EEA70CABF}"/>
              </a:ext>
            </a:extLst>
          </p:cNvPr>
          <p:cNvSpPr/>
          <p:nvPr/>
        </p:nvSpPr>
        <p:spPr>
          <a:xfrm>
            <a:off x="419320" y="2002386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Helvetica Light" panose="020B0403020202020204" pitchFamily="34" charset="0"/>
              </a:rPr>
              <a:t>Upload local models to the server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42892E-293F-FC49-B13D-3501F30E8A27}"/>
              </a:ext>
            </a:extLst>
          </p:cNvPr>
          <p:cNvSpPr/>
          <p:nvPr/>
        </p:nvSpPr>
        <p:spPr>
          <a:xfrm>
            <a:off x="429719" y="295458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>
                <a:latin typeface="Helvetica Light" panose="020B0403020202020204" pitchFamily="34" charset="0"/>
              </a:rPr>
              <a:t>3.1 Grouping (periodical)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65B2A2-FE49-D14E-BD95-5598A9EB0D10}"/>
              </a:ext>
            </a:extLst>
          </p:cNvPr>
          <p:cNvSpPr/>
          <p:nvPr/>
        </p:nvSpPr>
        <p:spPr>
          <a:xfrm>
            <a:off x="424721" y="327958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>
                <a:latin typeface="Helvetica Light" panose="020B0403020202020204" pitchFamily="34" charset="0"/>
              </a:rPr>
              <a:t>3.2 Model merging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28CC4B-9144-E347-8A5D-CB896154E177}"/>
              </a:ext>
            </a:extLst>
          </p:cNvPr>
          <p:cNvSpPr/>
          <p:nvPr/>
        </p:nvSpPr>
        <p:spPr>
          <a:xfrm>
            <a:off x="419320" y="3931611"/>
            <a:ext cx="36792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Helvetica Light" panose="020B0403020202020204" pitchFamily="34" charset="0"/>
              </a:rPr>
              <a:t>Send cloud models to users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4D7BF80B-8E1D-2B47-A39E-4EB0B6C7639D}"/>
              </a:ext>
            </a:extLst>
          </p:cNvPr>
          <p:cNvSpPr/>
          <p:nvPr/>
        </p:nvSpPr>
        <p:spPr>
          <a:xfrm>
            <a:off x="419320" y="265079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Helvetica Light" panose="020B0403020202020204" pitchFamily="34" charset="0"/>
              </a:rPr>
              <a:t>At server: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7EBF27-E649-C140-8B0C-83BDDED88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760" y="4671748"/>
            <a:ext cx="253499" cy="3089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57FF3DB-DD0B-7A49-B81B-B987B75D1F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181" y="3945525"/>
            <a:ext cx="247912" cy="2943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874824B-7D10-0A47-BC80-4C7F9D106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6438" y="2063917"/>
            <a:ext cx="457936" cy="33887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02A926-DD1B-4840-B79C-069E01CAE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1309" y="1700674"/>
            <a:ext cx="461838" cy="3164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F69319-82D7-874D-960C-3828A77165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5982" y="3724923"/>
            <a:ext cx="247912" cy="2943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116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5" grpId="0" animBg="1"/>
      <p:bldP spid="176" grpId="0" animBg="1"/>
      <p:bldP spid="16" grpId="0"/>
      <p:bldP spid="17" grpId="0"/>
      <p:bldP spid="21" grpId="0"/>
      <p:bldP spid="22" grpId="0"/>
      <p:bldP spid="18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6|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6|2.4|12.8|1.3|8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8.9|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3.1|3.5|5.2|7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7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2.7|2|9.3|10.2|9|8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4.2|6.3|9.2|7.7|4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4.4|3.4|11.7|4.9|9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4.4|3.4|11.7|4.9|9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7|13.2|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1|1.9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1|2.9|1.1|2.4|5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6.5|2.6|1.5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6.5|2.6|1.5|1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6|5.4|11.6|6.5|7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2|1.4|5.3|9.1|5.1|6.6|12.1|5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4.8|11|1.1|8|5.9|4.5|17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6.1|12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7225</TotalTime>
  <Words>1072</Words>
  <Application>Microsoft Macintosh PowerPoint</Application>
  <PresentationFormat>Widescreen</PresentationFormat>
  <Paragraphs>225</Paragraphs>
  <Slides>20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等线</vt:lpstr>
      <vt:lpstr>等线 Light</vt:lpstr>
      <vt:lpstr>Arial</vt:lpstr>
      <vt:lpstr>Calibri</vt:lpstr>
      <vt:lpstr>Cambria Math</vt:lpstr>
      <vt:lpstr>Helvetica</vt:lpstr>
      <vt:lpstr>Helvetica Light</vt:lpstr>
      <vt:lpstr>Helvetica Light</vt:lpstr>
      <vt:lpstr>Wingdings</vt:lpstr>
      <vt:lpstr>Office 主题​​</vt:lpstr>
      <vt:lpstr>1_Office 主题​​</vt:lpstr>
      <vt:lpstr>FedDL: Dynamic Layer-wise Federated Learning for Human Activity Recognition  </vt:lpstr>
      <vt:lpstr>Human Activity Recognition (HAR) </vt:lpstr>
      <vt:lpstr>HAR: Current Solutions</vt:lpstr>
      <vt:lpstr>Federated Learning (FL)</vt:lpstr>
      <vt:lpstr>New Insight</vt:lpstr>
      <vt:lpstr>New Insight</vt:lpstr>
      <vt:lpstr>HAR Case Study</vt:lpstr>
      <vt:lpstr>FedDL: Dynamic Layer-wise Federated Learning for HAR </vt:lpstr>
      <vt:lpstr>Dynamic Layer-wise FL Framework</vt:lpstr>
      <vt:lpstr>Model Affinity based User Grouping</vt:lpstr>
      <vt:lpstr>Intra-group Layer-wise Model Merging</vt:lpstr>
      <vt:lpstr>Communication-efficient Design</vt:lpstr>
      <vt:lpstr>Experiment Setup </vt:lpstr>
      <vt:lpstr>Experiment Setup </vt:lpstr>
      <vt:lpstr>Evaluation: Validation on LiDAR dataset</vt:lpstr>
      <vt:lpstr>Evaluation: Different Datasets</vt:lpstr>
      <vt:lpstr>Evaluation: Scalability </vt:lpstr>
      <vt:lpstr>Evaluation: Impact of Local Computation Rounds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milliEye: A Lightweight mmWave Radar and Camera Fusion System for Robust Object Detection</dc:title>
  <dc:creator>帅 先</dc:creator>
  <cp:lastModifiedBy>Tu, Linlin</cp:lastModifiedBy>
  <cp:revision>96</cp:revision>
  <dcterms:created xsi:type="dcterms:W3CDTF">2021-04-19T01:32:13Z</dcterms:created>
  <dcterms:modified xsi:type="dcterms:W3CDTF">2021-11-26T02:32:59Z</dcterms:modified>
</cp:coreProperties>
</file>